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2" r:id="rId1"/>
    <p:sldMasterId id="2147483664" r:id="rId2"/>
    <p:sldMasterId id="2147483671" r:id="rId3"/>
  </p:sldMasterIdLst>
  <p:notesMasterIdLst>
    <p:notesMasterId r:id="rId27"/>
  </p:notesMasterIdLst>
  <p:sldIdLst>
    <p:sldId id="284" r:id="rId4"/>
    <p:sldId id="263" r:id="rId5"/>
    <p:sldId id="282" r:id="rId6"/>
    <p:sldId id="259" r:id="rId7"/>
    <p:sldId id="290" r:id="rId8"/>
    <p:sldId id="260" r:id="rId9"/>
    <p:sldId id="278" r:id="rId10"/>
    <p:sldId id="281" r:id="rId11"/>
    <p:sldId id="262" r:id="rId12"/>
    <p:sldId id="279" r:id="rId13"/>
    <p:sldId id="289" r:id="rId14"/>
    <p:sldId id="291" r:id="rId15"/>
    <p:sldId id="292" r:id="rId16"/>
    <p:sldId id="293" r:id="rId17"/>
    <p:sldId id="294" r:id="rId18"/>
    <p:sldId id="295" r:id="rId19"/>
    <p:sldId id="296" r:id="rId20"/>
    <p:sldId id="264" r:id="rId21"/>
    <p:sldId id="285" r:id="rId22"/>
    <p:sldId id="277" r:id="rId23"/>
    <p:sldId id="280" r:id="rId24"/>
    <p:sldId id="288" r:id="rId25"/>
    <p:sldId id="276" r:id="rId26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3" orient="horz" pos="792" userDrawn="1">
          <p15:clr>
            <a:srgbClr val="A4A3A4"/>
          </p15:clr>
        </p15:guide>
        <p15:guide id="4" pos="288" userDrawn="1">
          <p15:clr>
            <a:srgbClr val="A4A3A4"/>
          </p15:clr>
        </p15:guide>
        <p15:guide id="5" orient="horz" pos="600" userDrawn="1">
          <p15:clr>
            <a:srgbClr val="A4A3A4"/>
          </p15:clr>
        </p15:guide>
      </p15:sldGuideLst>
    </p:ext>
    <p:ext uri="GoogleSlidesCustomDataVersion2">
      <go:slidesCustomData xmlns=""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r:id="rId28" roundtripDataSignature="AMtx7mjt3491jQ7aCoyIz2WXeHKroE7tp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7F7"/>
    <a:srgbClr val="A20000"/>
    <a:srgbClr val="E60000"/>
    <a:srgbClr val="FFEFEF"/>
    <a:srgbClr val="FFC7C7"/>
    <a:srgbClr val="FF0000"/>
    <a:srgbClr val="F2B300"/>
    <a:srgbClr val="45CDD7"/>
    <a:srgbClr val="FF717F"/>
    <a:srgbClr val="FFBE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E408828-D04B-5EC8-398A-E1694DDBD6B1}" v="87" dt="2026-02-06T12:56:08.280"/>
    <p1510:client id="{3611DF80-2F24-5662-09BA-40D33892AFFB}" v="16" dt="2026-02-05T11:14:02.672"/>
    <p1510:client id="{844F48C8-B8B6-346F-0A75-03DF2EBF0D08}" v="13" dt="2026-02-06T12:56:38.065"/>
  </p1510:revLst>
</p1510:revInfo>
</file>

<file path=ppt/tableStyles.xml><?xml version="1.0" encoding="utf-8"?>
<a:tblStyleLst xmlns:a="http://schemas.openxmlformats.org/drawingml/2006/main" def="{0AAD8F4D-43EB-41E5-8A38-28AB6DFB1B60}">
  <a:tblStyle styleId="{0AAD8F4D-43EB-41E5-8A38-28AB6DFB1B6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2" d="100"/>
          <a:sy n="62" d="100"/>
        </p:scale>
        <p:origin x="804" y="36"/>
      </p:cViewPr>
      <p:guideLst>
        <p:guide orient="horz" pos="792"/>
        <p:guide pos="288"/>
        <p:guide orient="horz" pos="60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microsoft.com/office/2015/10/relationships/revisionInfo" Target="revisionInfo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microsoft.com/office/2016/11/relationships/changesInfo" Target="changesInfos/changesInfo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customschemas.google.com/relationships/presentationmetadata" Target="metadata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swini Kumar Motapothula" userId="S::aswinikumar@edunetfoundation.org::8849ae8d-bc89-4217-899c-9440ffcae5bb" providerId="AD" clId="Web-{844F48C8-B8B6-346F-0A75-03DF2EBF0D08}"/>
    <pc:docChg chg="modSld">
      <pc:chgData name="Aswini Kumar Motapothula" userId="S::aswinikumar@edunetfoundation.org::8849ae8d-bc89-4217-899c-9440ffcae5bb" providerId="AD" clId="Web-{844F48C8-B8B6-346F-0A75-03DF2EBF0D08}" dt="2026-02-06T12:56:36.596" v="4" actId="20577"/>
      <pc:docMkLst>
        <pc:docMk/>
      </pc:docMkLst>
      <pc:sldChg chg="modSp">
        <pc:chgData name="Aswini Kumar Motapothula" userId="S::aswinikumar@edunetfoundation.org::8849ae8d-bc89-4217-899c-9440ffcae5bb" providerId="AD" clId="Web-{844F48C8-B8B6-346F-0A75-03DF2EBF0D08}" dt="2026-02-06T12:55:46.377" v="0" actId="1076"/>
        <pc:sldMkLst>
          <pc:docMk/>
          <pc:sldMk cId="0" sldId="264"/>
        </pc:sldMkLst>
        <pc:spChg chg="mod">
          <ac:chgData name="Aswini Kumar Motapothula" userId="S::aswinikumar@edunetfoundation.org::8849ae8d-bc89-4217-899c-9440ffcae5bb" providerId="AD" clId="Web-{844F48C8-B8B6-346F-0A75-03DF2EBF0D08}" dt="2026-02-06T12:55:46.377" v="0" actId="1076"/>
          <ac:spMkLst>
            <pc:docMk/>
            <pc:sldMk cId="0" sldId="264"/>
            <ac:spMk id="5" creationId="{DA53103C-9894-6F78-414E-FCF51F545C0D}"/>
          </ac:spMkLst>
        </pc:spChg>
      </pc:sldChg>
      <pc:sldChg chg="modSp">
        <pc:chgData name="Aswini Kumar Motapothula" userId="S::aswinikumar@edunetfoundation.org::8849ae8d-bc89-4217-899c-9440ffcae5bb" providerId="AD" clId="Web-{844F48C8-B8B6-346F-0A75-03DF2EBF0D08}" dt="2026-02-06T12:56:01.002" v="2" actId="20577"/>
        <pc:sldMkLst>
          <pc:docMk/>
          <pc:sldMk cId="2115484872" sldId="277"/>
        </pc:sldMkLst>
        <pc:spChg chg="mod">
          <ac:chgData name="Aswini Kumar Motapothula" userId="S::aswinikumar@edunetfoundation.org::8849ae8d-bc89-4217-899c-9440ffcae5bb" providerId="AD" clId="Web-{844F48C8-B8B6-346F-0A75-03DF2EBF0D08}" dt="2026-02-06T12:55:57.830" v="1" actId="20577"/>
          <ac:spMkLst>
            <pc:docMk/>
            <pc:sldMk cId="2115484872" sldId="277"/>
            <ac:spMk id="5" creationId="{CAA0B345-39AC-A986-82F0-2C3697B896F6}"/>
          </ac:spMkLst>
        </pc:spChg>
        <pc:spChg chg="mod">
          <ac:chgData name="Aswini Kumar Motapothula" userId="S::aswinikumar@edunetfoundation.org::8849ae8d-bc89-4217-899c-9440ffcae5bb" providerId="AD" clId="Web-{844F48C8-B8B6-346F-0A75-03DF2EBF0D08}" dt="2026-02-06T12:56:01.002" v="2" actId="20577"/>
          <ac:spMkLst>
            <pc:docMk/>
            <pc:sldMk cId="2115484872" sldId="277"/>
            <ac:spMk id="7" creationId="{2F1E604B-12D5-ACDE-2B60-132E7E5044CE}"/>
          </ac:spMkLst>
        </pc:spChg>
      </pc:sldChg>
      <pc:sldChg chg="modSp">
        <pc:chgData name="Aswini Kumar Motapothula" userId="S::aswinikumar@edunetfoundation.org::8849ae8d-bc89-4217-899c-9440ffcae5bb" providerId="AD" clId="Web-{844F48C8-B8B6-346F-0A75-03DF2EBF0D08}" dt="2026-02-06T12:56:36.596" v="4" actId="20577"/>
        <pc:sldMkLst>
          <pc:docMk/>
          <pc:sldMk cId="3764405840" sldId="278"/>
        </pc:sldMkLst>
        <pc:spChg chg="mod">
          <ac:chgData name="Aswini Kumar Motapothula" userId="S::aswinikumar@edunetfoundation.org::8849ae8d-bc89-4217-899c-9440ffcae5bb" providerId="AD" clId="Web-{844F48C8-B8B6-346F-0A75-03DF2EBF0D08}" dt="2026-02-06T12:56:36.596" v="4" actId="20577"/>
          <ac:spMkLst>
            <pc:docMk/>
            <pc:sldMk cId="3764405840" sldId="278"/>
            <ac:spMk id="17" creationId="{39106472-6F65-BD28-0CFC-F4EAB059773A}"/>
          </ac:spMkLst>
        </pc:spChg>
      </pc:sldChg>
    </pc:docChg>
  </pc:docChgLst>
  <pc:docChgLst>
    <pc:chgData name="Yogesh Raje" userId="S::yogesh@edunetfoundation.org::9e0ba697-e1dc-452b-989f-11655901edb1" providerId="AD" clId="Web-{2E408828-D04B-5EC8-398A-E1694DDBD6B1}"/>
    <pc:docChg chg="addSld modSld">
      <pc:chgData name="Yogesh Raje" userId="S::yogesh@edunetfoundation.org::9e0ba697-e1dc-452b-989f-11655901edb1" providerId="AD" clId="Web-{2E408828-D04B-5EC8-398A-E1694DDBD6B1}" dt="2026-02-06T12:56:06.139" v="39" actId="20577"/>
      <pc:docMkLst>
        <pc:docMk/>
      </pc:docMkLst>
      <pc:sldChg chg="modSp">
        <pc:chgData name="Yogesh Raje" userId="S::yogesh@edunetfoundation.org::9e0ba697-e1dc-452b-989f-11655901edb1" providerId="AD" clId="Web-{2E408828-D04B-5EC8-398A-E1694DDBD6B1}" dt="2026-02-06T12:56:06.139" v="39" actId="20577"/>
        <pc:sldMkLst>
          <pc:docMk/>
          <pc:sldMk cId="797713180" sldId="289"/>
        </pc:sldMkLst>
        <pc:spChg chg="mod">
          <ac:chgData name="Yogesh Raje" userId="S::yogesh@edunetfoundation.org::9e0ba697-e1dc-452b-989f-11655901edb1" providerId="AD" clId="Web-{2E408828-D04B-5EC8-398A-E1694DDBD6B1}" dt="2026-02-06T12:56:06.139" v="39" actId="20577"/>
          <ac:spMkLst>
            <pc:docMk/>
            <pc:sldMk cId="797713180" sldId="289"/>
            <ac:spMk id="2" creationId="{24460019-7B7A-A60D-E49A-96731E318A2F}"/>
          </ac:spMkLst>
        </pc:spChg>
      </pc:sldChg>
      <pc:sldChg chg="modSp add replId">
        <pc:chgData name="Yogesh Raje" userId="S::yogesh@edunetfoundation.org::9e0ba697-e1dc-452b-989f-11655901edb1" providerId="AD" clId="Web-{2E408828-D04B-5EC8-398A-E1694DDBD6B1}" dt="2026-02-06T12:55:35.436" v="19" actId="20577"/>
        <pc:sldMkLst>
          <pc:docMk/>
          <pc:sldMk cId="3771153311" sldId="291"/>
        </pc:sldMkLst>
        <pc:spChg chg="mod">
          <ac:chgData name="Yogesh Raje" userId="S::yogesh@edunetfoundation.org::9e0ba697-e1dc-452b-989f-11655901edb1" providerId="AD" clId="Web-{2E408828-D04B-5EC8-398A-E1694DDBD6B1}" dt="2026-02-06T12:55:35.436" v="19" actId="20577"/>
          <ac:spMkLst>
            <pc:docMk/>
            <pc:sldMk cId="3771153311" sldId="291"/>
            <ac:spMk id="2" creationId="{9C5199BB-AF14-C381-4CF4-C3D5D93F1694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>
          <a:extLst>
            <a:ext uri="{FF2B5EF4-FFF2-40B4-BE49-F238E27FC236}">
              <a16:creationId xmlns:a16="http://schemas.microsoft.com/office/drawing/2014/main" id="{48C2B95B-FB15-C156-6AF1-35B3581816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:notes">
            <a:extLst>
              <a:ext uri="{FF2B5EF4-FFF2-40B4-BE49-F238E27FC236}">
                <a16:creationId xmlns:a16="http://schemas.microsoft.com/office/drawing/2014/main" id="{770A13E9-BC77-63DA-E106-A3FA8022811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3:notes">
            <a:extLst>
              <a:ext uri="{FF2B5EF4-FFF2-40B4-BE49-F238E27FC236}">
                <a16:creationId xmlns:a16="http://schemas.microsoft.com/office/drawing/2014/main" id="{29067B0F-2F4F-7081-A661-0AE31BFBB78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55410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>
          <a:extLst>
            <a:ext uri="{FF2B5EF4-FFF2-40B4-BE49-F238E27FC236}">
              <a16:creationId xmlns:a16="http://schemas.microsoft.com/office/drawing/2014/main" id="{5F43CDD6-4336-1DF1-F99F-2B07D4C095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5:notes">
            <a:extLst>
              <a:ext uri="{FF2B5EF4-FFF2-40B4-BE49-F238E27FC236}">
                <a16:creationId xmlns:a16="http://schemas.microsoft.com/office/drawing/2014/main" id="{BDEE244C-5170-C17A-F5CF-6B51761A2A0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5:notes">
            <a:extLst>
              <a:ext uri="{FF2B5EF4-FFF2-40B4-BE49-F238E27FC236}">
                <a16:creationId xmlns:a16="http://schemas.microsoft.com/office/drawing/2014/main" id="{4FAD918F-EAB3-8C07-48A6-0667672175F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1756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>
          <a:extLst>
            <a:ext uri="{FF2B5EF4-FFF2-40B4-BE49-F238E27FC236}">
              <a16:creationId xmlns:a16="http://schemas.microsoft.com/office/drawing/2014/main" id="{3858C15A-21E5-D0B4-5C72-89C04CF61F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8:notes">
            <a:extLst>
              <a:ext uri="{FF2B5EF4-FFF2-40B4-BE49-F238E27FC236}">
                <a16:creationId xmlns:a16="http://schemas.microsoft.com/office/drawing/2014/main" id="{0249CF2E-B3CE-50FC-0E58-1811FDF49B2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18:notes">
            <a:extLst>
              <a:ext uri="{FF2B5EF4-FFF2-40B4-BE49-F238E27FC236}">
                <a16:creationId xmlns:a16="http://schemas.microsoft.com/office/drawing/2014/main" id="{6B717691-3C24-0380-C63D-D036EE324A2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1358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>
          <a:extLst>
            <a:ext uri="{FF2B5EF4-FFF2-40B4-BE49-F238E27FC236}">
              <a16:creationId xmlns:a16="http://schemas.microsoft.com/office/drawing/2014/main" id="{FB18EFA4-CD13-16C4-504B-6DB7E86CE0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8:notes">
            <a:extLst>
              <a:ext uri="{FF2B5EF4-FFF2-40B4-BE49-F238E27FC236}">
                <a16:creationId xmlns:a16="http://schemas.microsoft.com/office/drawing/2014/main" id="{E8E16183-6BFA-E60A-1235-F3BFB1B1F6E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18:notes">
            <a:extLst>
              <a:ext uri="{FF2B5EF4-FFF2-40B4-BE49-F238E27FC236}">
                <a16:creationId xmlns:a16="http://schemas.microsoft.com/office/drawing/2014/main" id="{C4420B06-3455-3F20-5E28-90535F24DA2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1753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>
          <a:extLst>
            <a:ext uri="{FF2B5EF4-FFF2-40B4-BE49-F238E27FC236}">
              <a16:creationId xmlns:a16="http://schemas.microsoft.com/office/drawing/2014/main" id="{466C47D1-19F6-52AF-3914-DD3C990589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8:notes">
            <a:extLst>
              <a:ext uri="{FF2B5EF4-FFF2-40B4-BE49-F238E27FC236}">
                <a16:creationId xmlns:a16="http://schemas.microsoft.com/office/drawing/2014/main" id="{ACA1F779-4C2B-4CD1-FBDD-A40F0A32234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18:notes">
            <a:extLst>
              <a:ext uri="{FF2B5EF4-FFF2-40B4-BE49-F238E27FC236}">
                <a16:creationId xmlns:a16="http://schemas.microsoft.com/office/drawing/2014/main" id="{40004D30-6E86-E263-D5DA-7577B1C759B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1693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>
          <a:extLst>
            <a:ext uri="{FF2B5EF4-FFF2-40B4-BE49-F238E27FC236}">
              <a16:creationId xmlns:a16="http://schemas.microsoft.com/office/drawing/2014/main" id="{3929A6DC-B367-28E0-7428-54B20F0398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8:notes">
            <a:extLst>
              <a:ext uri="{FF2B5EF4-FFF2-40B4-BE49-F238E27FC236}">
                <a16:creationId xmlns:a16="http://schemas.microsoft.com/office/drawing/2014/main" id="{85D26A00-5187-365A-A052-1494FDEB8D6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18:notes">
            <a:extLst>
              <a:ext uri="{FF2B5EF4-FFF2-40B4-BE49-F238E27FC236}">
                <a16:creationId xmlns:a16="http://schemas.microsoft.com/office/drawing/2014/main" id="{734AEEA7-AB52-2AAE-822D-5AA44837BD6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4657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>
          <a:extLst>
            <a:ext uri="{FF2B5EF4-FFF2-40B4-BE49-F238E27FC236}">
              <a16:creationId xmlns:a16="http://schemas.microsoft.com/office/drawing/2014/main" id="{FD56D297-AAEA-3A7B-8DD8-63F90FEA6C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4:notes">
            <a:extLst>
              <a:ext uri="{FF2B5EF4-FFF2-40B4-BE49-F238E27FC236}">
                <a16:creationId xmlns:a16="http://schemas.microsoft.com/office/drawing/2014/main" id="{F2C60221-833B-03A6-9A85-155C1C1A8F1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4:notes">
            <a:extLst>
              <a:ext uri="{FF2B5EF4-FFF2-40B4-BE49-F238E27FC236}">
                <a16:creationId xmlns:a16="http://schemas.microsoft.com/office/drawing/2014/main" id="{91CD7D18-30BF-66B9-16FE-3E743CE87CF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9671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>
          <a:extLst>
            <a:ext uri="{FF2B5EF4-FFF2-40B4-BE49-F238E27FC236}">
              <a16:creationId xmlns:a16="http://schemas.microsoft.com/office/drawing/2014/main" id="{11626E4B-E119-2382-6F8F-518641144E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0:notes">
            <a:extLst>
              <a:ext uri="{FF2B5EF4-FFF2-40B4-BE49-F238E27FC236}">
                <a16:creationId xmlns:a16="http://schemas.microsoft.com/office/drawing/2014/main" id="{01A6FF9F-971F-6CD8-61F5-25638A5985F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10:notes">
            <a:extLst>
              <a:ext uri="{FF2B5EF4-FFF2-40B4-BE49-F238E27FC236}">
                <a16:creationId xmlns:a16="http://schemas.microsoft.com/office/drawing/2014/main" id="{C8EB5C80-6A4B-AE05-9BE0-03B5AF5C22A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7365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>
          <a:extLst>
            <a:ext uri="{FF2B5EF4-FFF2-40B4-BE49-F238E27FC236}">
              <a16:creationId xmlns:a16="http://schemas.microsoft.com/office/drawing/2014/main" id="{59B870D7-ED5B-C7CD-FB99-2991954CAA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5:notes">
            <a:extLst>
              <a:ext uri="{FF2B5EF4-FFF2-40B4-BE49-F238E27FC236}">
                <a16:creationId xmlns:a16="http://schemas.microsoft.com/office/drawing/2014/main" id="{C8B270BB-F67C-52E3-249C-6FE0C237CA9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5:notes">
            <a:extLst>
              <a:ext uri="{FF2B5EF4-FFF2-40B4-BE49-F238E27FC236}">
                <a16:creationId xmlns:a16="http://schemas.microsoft.com/office/drawing/2014/main" id="{151B863E-6240-36E9-EB23-2DAA667D251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8578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>
          <a:extLst>
            <a:ext uri="{FF2B5EF4-FFF2-40B4-BE49-F238E27FC236}">
              <a16:creationId xmlns:a16="http://schemas.microsoft.com/office/drawing/2014/main" id="{279463AA-D7FA-5F7E-C4D0-06BDEDCBB9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7:notes">
            <a:extLst>
              <a:ext uri="{FF2B5EF4-FFF2-40B4-BE49-F238E27FC236}">
                <a16:creationId xmlns:a16="http://schemas.microsoft.com/office/drawing/2014/main" id="{A84E3171-2C5C-8738-5718-5608CE1B13A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7:notes">
            <a:extLst>
              <a:ext uri="{FF2B5EF4-FFF2-40B4-BE49-F238E27FC236}">
                <a16:creationId xmlns:a16="http://schemas.microsoft.com/office/drawing/2014/main" id="{E16E406D-2512-5EF2-0167-6C895346954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9666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>
          <a:extLst>
            <a:ext uri="{FF2B5EF4-FFF2-40B4-BE49-F238E27FC236}">
              <a16:creationId xmlns:a16="http://schemas.microsoft.com/office/drawing/2014/main" id="{151880CA-7D91-EB2D-F062-3417EA5020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5:notes">
            <a:extLst>
              <a:ext uri="{FF2B5EF4-FFF2-40B4-BE49-F238E27FC236}">
                <a16:creationId xmlns:a16="http://schemas.microsoft.com/office/drawing/2014/main" id="{F844D651-0E22-11B7-3E49-93D0C466D1D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5:notes">
            <a:extLst>
              <a:ext uri="{FF2B5EF4-FFF2-40B4-BE49-F238E27FC236}">
                <a16:creationId xmlns:a16="http://schemas.microsoft.com/office/drawing/2014/main" id="{B572D276-D162-44D3-1311-94BF994A7FF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0914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02257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64750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910997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46657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551618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496240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797256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432234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18534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602841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54" r:id="rId2"/>
    <p:sldLayoutId id="2147483662" r:id="rId3"/>
    <p:sldLayoutId id="2147483663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668DB97-BE7C-D925-30FD-9C50B3816BC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77440" y="428"/>
            <a:ext cx="12346881" cy="6945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3798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AC8B568-3D3C-3E86-5500-B520D98306F0}"/>
              </a:ext>
            </a:extLst>
          </p:cNvPr>
          <p:cNvGrpSpPr/>
          <p:nvPr userDrawn="1"/>
        </p:nvGrpSpPr>
        <p:grpSpPr>
          <a:xfrm>
            <a:off x="0" y="6651168"/>
            <a:ext cx="12670971" cy="435429"/>
            <a:chOff x="0" y="6651168"/>
            <a:chExt cx="12670971" cy="435429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BD5555CE-25B3-CABF-D580-C0F88491BEFE}"/>
                </a:ext>
              </a:extLst>
            </p:cNvPr>
            <p:cNvSpPr/>
            <p:nvPr userDrawn="1"/>
          </p:nvSpPr>
          <p:spPr>
            <a:xfrm flipH="1" flipV="1">
              <a:off x="5519057" y="6651712"/>
              <a:ext cx="7151914" cy="434885"/>
            </a:xfrm>
            <a:custGeom>
              <a:avLst/>
              <a:gdLst/>
              <a:ahLst/>
              <a:cxnLst/>
              <a:rect l="l" t="t" r="r" b="b"/>
              <a:pathLst>
                <a:path w="7315200" h="1024128">
                  <a:moveTo>
                    <a:pt x="0" y="0"/>
                  </a:moveTo>
                  <a:lnTo>
                    <a:pt x="7315200" y="0"/>
                  </a:lnTo>
                  <a:lnTo>
                    <a:pt x="7315200" y="1024128"/>
                  </a:lnTo>
                  <a:lnTo>
                    <a:pt x="0" y="10241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-2284" t="-135494" r="1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7572DB9-8AEB-605A-8F56-BC9A0CE87D27}"/>
                </a:ext>
              </a:extLst>
            </p:cNvPr>
            <p:cNvSpPr/>
            <p:nvPr userDrawn="1"/>
          </p:nvSpPr>
          <p:spPr>
            <a:xfrm>
              <a:off x="0" y="6651168"/>
              <a:ext cx="5627915" cy="402771"/>
            </a:xfrm>
            <a:prstGeom prst="rect">
              <a:avLst/>
            </a:prstGeom>
            <a:solidFill>
              <a:srgbClr val="5B000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A17CC75-0266-7826-42A2-A3B90927FA5D}"/>
              </a:ext>
            </a:extLst>
          </p:cNvPr>
          <p:cNvGrpSpPr/>
          <p:nvPr userDrawn="1"/>
        </p:nvGrpSpPr>
        <p:grpSpPr>
          <a:xfrm>
            <a:off x="-622201" y="-10886"/>
            <a:ext cx="12901287" cy="404184"/>
            <a:chOff x="-622201" y="-10886"/>
            <a:chExt cx="12901287" cy="404184"/>
          </a:xfrm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0F4394B1-42DA-2076-40EA-F5DB6481935B}"/>
                </a:ext>
              </a:extLst>
            </p:cNvPr>
            <p:cNvSpPr/>
            <p:nvPr userDrawn="1"/>
          </p:nvSpPr>
          <p:spPr>
            <a:xfrm>
              <a:off x="-622201" y="-1"/>
              <a:ext cx="7315200" cy="393299"/>
            </a:xfrm>
            <a:custGeom>
              <a:avLst/>
              <a:gdLst/>
              <a:ahLst/>
              <a:cxnLst/>
              <a:rect l="l" t="t" r="r" b="b"/>
              <a:pathLst>
                <a:path w="7315200" h="1024128">
                  <a:moveTo>
                    <a:pt x="0" y="0"/>
                  </a:moveTo>
                  <a:lnTo>
                    <a:pt x="7315200" y="0"/>
                  </a:lnTo>
                  <a:lnTo>
                    <a:pt x="7315200" y="1024128"/>
                  </a:lnTo>
                  <a:lnTo>
                    <a:pt x="0" y="10241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t="-160394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55157E1-0A45-B6AC-0EBB-7A01A63B633F}"/>
                </a:ext>
              </a:extLst>
            </p:cNvPr>
            <p:cNvSpPr/>
            <p:nvPr userDrawn="1"/>
          </p:nvSpPr>
          <p:spPr>
            <a:xfrm>
              <a:off x="6651171" y="-10886"/>
              <a:ext cx="5627915" cy="402771"/>
            </a:xfrm>
            <a:prstGeom prst="rect">
              <a:avLst/>
            </a:prstGeom>
            <a:solidFill>
              <a:srgbClr val="5B000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369844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81" r:id="rId2"/>
    <p:sldLayoutId id="2147483682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svg"/><Relationship Id="rId4" Type="http://schemas.openxmlformats.org/officeDocument/2006/relationships/image" Target="../media/image13.svg"/><Relationship Id="rId9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723A3F-BF7F-A63E-DFF9-0FA766AE63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3">
            <a:extLst>
              <a:ext uri="{FF2B5EF4-FFF2-40B4-BE49-F238E27FC236}">
                <a16:creationId xmlns:a16="http://schemas.microsoft.com/office/drawing/2014/main" id="{9C9EC1E8-50F0-594B-D72F-7FE53C0D511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4630400" h="8229600">
                <a:moveTo>
                  <a:pt x="0" y="0"/>
                </a:moveTo>
                <a:lnTo>
                  <a:pt x="14630400" y="0"/>
                </a:lnTo>
                <a:lnTo>
                  <a:pt x="146304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6">
            <a:extLst>
              <a:ext uri="{FF2B5EF4-FFF2-40B4-BE49-F238E27FC236}">
                <a16:creationId xmlns:a16="http://schemas.microsoft.com/office/drawing/2014/main" id="{157C48A1-958B-BDC8-8917-A1E7E9F32B25}"/>
              </a:ext>
            </a:extLst>
          </p:cNvPr>
          <p:cNvSpPr/>
          <p:nvPr/>
        </p:nvSpPr>
        <p:spPr>
          <a:xfrm>
            <a:off x="2705101" y="38101"/>
            <a:ext cx="6781799" cy="6781799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1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5729495-97AF-FD52-3AB0-5D2450DBA74B}"/>
              </a:ext>
            </a:extLst>
          </p:cNvPr>
          <p:cNvSpPr txBox="1">
            <a:spLocks/>
          </p:cNvSpPr>
          <p:nvPr/>
        </p:nvSpPr>
        <p:spPr>
          <a:xfrm>
            <a:off x="2362200" y="1905341"/>
            <a:ext cx="7467600" cy="2437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6600" b="1">
                <a:solidFill>
                  <a:schemeClr val="bg1"/>
                </a:solidFill>
                <a:latin typeface="Vodafone Rg" panose="020B0606080202020204" pitchFamily="34" charset="0"/>
                <a:cs typeface="Calibri" panose="020F0502020204030204" pitchFamily="34" charset="0"/>
              </a:rPr>
              <a:t>VOIS Innovation </a:t>
            </a:r>
          </a:p>
          <a:p>
            <a:pPr algn="ctr"/>
            <a:r>
              <a:rPr lang="en-US" sz="6600" b="1">
                <a:solidFill>
                  <a:schemeClr val="bg1"/>
                </a:solidFill>
                <a:latin typeface="Vodafone Rg" panose="020B0606080202020204" pitchFamily="34" charset="0"/>
                <a:cs typeface="Calibri" panose="020F0502020204030204" pitchFamily="34" charset="0"/>
              </a:rPr>
              <a:t>Marathon 2.0 </a:t>
            </a:r>
            <a:endParaRPr lang="en-IN">
              <a:solidFill>
                <a:schemeClr val="bg1"/>
              </a:solidFill>
              <a:latin typeface="Vodafone Rg" panose="020B060608020202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Freeform 2">
            <a:extLst>
              <a:ext uri="{FF2B5EF4-FFF2-40B4-BE49-F238E27FC236}">
                <a16:creationId xmlns:a16="http://schemas.microsoft.com/office/drawing/2014/main" id="{3901539B-3E4F-88C2-6ABE-7F68AE084607}"/>
              </a:ext>
            </a:extLst>
          </p:cNvPr>
          <p:cNvSpPr/>
          <p:nvPr/>
        </p:nvSpPr>
        <p:spPr>
          <a:xfrm>
            <a:off x="292748" y="197497"/>
            <a:ext cx="1753766" cy="574358"/>
          </a:xfrm>
          <a:custGeom>
            <a:avLst/>
            <a:gdLst/>
            <a:ahLst/>
            <a:cxnLst/>
            <a:rect l="l" t="t" r="r" b="b"/>
            <a:pathLst>
              <a:path w="2720172" h="890856">
                <a:moveTo>
                  <a:pt x="0" y="0"/>
                </a:moveTo>
                <a:lnTo>
                  <a:pt x="2720172" y="0"/>
                </a:lnTo>
                <a:lnTo>
                  <a:pt x="2720172" y="890856"/>
                </a:lnTo>
                <a:lnTo>
                  <a:pt x="0" y="89085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2">
            <a:extLst>
              <a:ext uri="{FF2B5EF4-FFF2-40B4-BE49-F238E27FC236}">
                <a16:creationId xmlns:a16="http://schemas.microsoft.com/office/drawing/2014/main" id="{29E9B9AF-6FE0-E406-C2CD-90613301085C}"/>
              </a:ext>
            </a:extLst>
          </p:cNvPr>
          <p:cNvSpPr/>
          <p:nvPr/>
        </p:nvSpPr>
        <p:spPr>
          <a:xfrm flipH="1">
            <a:off x="10122548" y="6032241"/>
            <a:ext cx="1753766" cy="574358"/>
          </a:xfrm>
          <a:custGeom>
            <a:avLst/>
            <a:gdLst/>
            <a:ahLst/>
            <a:cxnLst/>
            <a:rect l="l" t="t" r="r" b="b"/>
            <a:pathLst>
              <a:path w="2720172" h="890856">
                <a:moveTo>
                  <a:pt x="0" y="0"/>
                </a:moveTo>
                <a:lnTo>
                  <a:pt x="2720172" y="0"/>
                </a:lnTo>
                <a:lnTo>
                  <a:pt x="2720172" y="890856"/>
                </a:lnTo>
                <a:lnTo>
                  <a:pt x="0" y="89085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1144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>
          <a:extLst>
            <a:ext uri="{FF2B5EF4-FFF2-40B4-BE49-F238E27FC236}">
              <a16:creationId xmlns:a16="http://schemas.microsoft.com/office/drawing/2014/main" id="{CA6090C0-0478-84F9-6D20-717B6FEB73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C15CB7-81A8-467B-9A1F-9E1B41992678}"/>
              </a:ext>
            </a:extLst>
          </p:cNvPr>
          <p:cNvSpPr txBox="1">
            <a:spLocks/>
          </p:cNvSpPr>
          <p:nvPr/>
        </p:nvSpPr>
        <p:spPr>
          <a:xfrm>
            <a:off x="446315" y="582388"/>
            <a:ext cx="5660571" cy="4616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000" b="1">
                <a:solidFill>
                  <a:srgbClr val="A20000"/>
                </a:solidFill>
                <a:latin typeface="Vodafone Rg" panose="020B0606080202020204" pitchFamily="34" charset="0"/>
              </a:rPr>
              <a:t>Workflow diagram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78027D-A37F-4131-880D-0B0D7B2F80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346" y="1107710"/>
            <a:ext cx="10815080" cy="5167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5019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>
          <a:extLst>
            <a:ext uri="{FF2B5EF4-FFF2-40B4-BE49-F238E27FC236}">
              <a16:creationId xmlns:a16="http://schemas.microsoft.com/office/drawing/2014/main" id="{86DCB7A6-634A-2780-9E61-89390F5789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5">
            <a:extLst>
              <a:ext uri="{FF2B5EF4-FFF2-40B4-BE49-F238E27FC236}">
                <a16:creationId xmlns:a16="http://schemas.microsoft.com/office/drawing/2014/main" id="{8BD7FAED-4E8E-17E3-9A26-E47A017A12CD}"/>
              </a:ext>
            </a:extLst>
          </p:cNvPr>
          <p:cNvSpPr/>
          <p:nvPr/>
        </p:nvSpPr>
        <p:spPr>
          <a:xfrm>
            <a:off x="2264331" y="6784578"/>
            <a:ext cx="2140744" cy="224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937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 sz="16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9" name="Google Shape;149;p5">
            <a:extLst>
              <a:ext uri="{FF2B5EF4-FFF2-40B4-BE49-F238E27FC236}">
                <a16:creationId xmlns:a16="http://schemas.microsoft.com/office/drawing/2014/main" id="{D52C8353-2CE1-BBD4-C142-0E2ABD1DE801}"/>
              </a:ext>
            </a:extLst>
          </p:cNvPr>
          <p:cNvSpPr/>
          <p:nvPr/>
        </p:nvSpPr>
        <p:spPr>
          <a:xfrm>
            <a:off x="1782604" y="7100213"/>
            <a:ext cx="3104198" cy="7318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 sz="16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0" name="Google Shape;150;p5">
            <a:extLst>
              <a:ext uri="{FF2B5EF4-FFF2-40B4-BE49-F238E27FC236}">
                <a16:creationId xmlns:a16="http://schemas.microsoft.com/office/drawing/2014/main" id="{2C204748-0169-CDFE-7295-AAF53ADE62CE}"/>
              </a:ext>
            </a:extLst>
          </p:cNvPr>
          <p:cNvSpPr/>
          <p:nvPr/>
        </p:nvSpPr>
        <p:spPr>
          <a:xfrm>
            <a:off x="5732383" y="6784578"/>
            <a:ext cx="1793915" cy="224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937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 sz="16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1" name="Google Shape;151;p5">
            <a:extLst>
              <a:ext uri="{FF2B5EF4-FFF2-40B4-BE49-F238E27FC236}">
                <a16:creationId xmlns:a16="http://schemas.microsoft.com/office/drawing/2014/main" id="{5CD84464-3DBB-B5B5-C3CB-BDD8C5F71133}"/>
              </a:ext>
            </a:extLst>
          </p:cNvPr>
          <p:cNvSpPr/>
          <p:nvPr/>
        </p:nvSpPr>
        <p:spPr>
          <a:xfrm>
            <a:off x="5077301" y="7100213"/>
            <a:ext cx="3104198" cy="7318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 sz="16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2" name="Google Shape;152;p5">
            <a:extLst>
              <a:ext uri="{FF2B5EF4-FFF2-40B4-BE49-F238E27FC236}">
                <a16:creationId xmlns:a16="http://schemas.microsoft.com/office/drawing/2014/main" id="{CBA93AD7-CD0C-C09C-F0BC-09900B05EDBF}"/>
              </a:ext>
            </a:extLst>
          </p:cNvPr>
          <p:cNvSpPr/>
          <p:nvPr/>
        </p:nvSpPr>
        <p:spPr>
          <a:xfrm>
            <a:off x="9027081" y="6784578"/>
            <a:ext cx="1793915" cy="224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937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 sz="16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3" name="Google Shape;153;p5">
            <a:extLst>
              <a:ext uri="{FF2B5EF4-FFF2-40B4-BE49-F238E27FC236}">
                <a16:creationId xmlns:a16="http://schemas.microsoft.com/office/drawing/2014/main" id="{F051060C-A710-029F-D495-EAA70BD5F618}"/>
              </a:ext>
            </a:extLst>
          </p:cNvPr>
          <p:cNvSpPr/>
          <p:nvPr/>
        </p:nvSpPr>
        <p:spPr>
          <a:xfrm>
            <a:off x="8371999" y="7100213"/>
            <a:ext cx="3104198" cy="7318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 sz="16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6F353DA-7794-0E7B-DCB9-60A0055758D8}"/>
              </a:ext>
            </a:extLst>
          </p:cNvPr>
          <p:cNvSpPr txBox="1">
            <a:spLocks/>
          </p:cNvSpPr>
          <p:nvPr/>
        </p:nvSpPr>
        <p:spPr>
          <a:xfrm>
            <a:off x="446315" y="582388"/>
            <a:ext cx="8119383" cy="4616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000" b="1" dirty="0">
                <a:solidFill>
                  <a:srgbClr val="A20000"/>
                </a:solidFill>
                <a:latin typeface="Vodafone Rg" panose="020B0606080202020204" pitchFamily="34" charset="0"/>
              </a:rPr>
              <a:t>Screenshots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2C09255-F1D7-4816-8652-5948104B76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44053"/>
            <a:ext cx="12179926" cy="5562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7131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>
          <a:extLst>
            <a:ext uri="{FF2B5EF4-FFF2-40B4-BE49-F238E27FC236}">
              <a16:creationId xmlns:a16="http://schemas.microsoft.com/office/drawing/2014/main" id="{514A035C-8A2E-6667-0023-E485F12E9C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5">
            <a:extLst>
              <a:ext uri="{FF2B5EF4-FFF2-40B4-BE49-F238E27FC236}">
                <a16:creationId xmlns:a16="http://schemas.microsoft.com/office/drawing/2014/main" id="{7AE50D9A-117E-5401-2211-C281C1A03C09}"/>
              </a:ext>
            </a:extLst>
          </p:cNvPr>
          <p:cNvSpPr/>
          <p:nvPr/>
        </p:nvSpPr>
        <p:spPr>
          <a:xfrm>
            <a:off x="2264331" y="6784578"/>
            <a:ext cx="2140744" cy="224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937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 sz="16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9" name="Google Shape;149;p5">
            <a:extLst>
              <a:ext uri="{FF2B5EF4-FFF2-40B4-BE49-F238E27FC236}">
                <a16:creationId xmlns:a16="http://schemas.microsoft.com/office/drawing/2014/main" id="{F271C4C5-08F9-692A-E911-D3FD3940C932}"/>
              </a:ext>
            </a:extLst>
          </p:cNvPr>
          <p:cNvSpPr/>
          <p:nvPr/>
        </p:nvSpPr>
        <p:spPr>
          <a:xfrm>
            <a:off x="1782604" y="7100213"/>
            <a:ext cx="3104198" cy="7318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 sz="16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0" name="Google Shape;150;p5">
            <a:extLst>
              <a:ext uri="{FF2B5EF4-FFF2-40B4-BE49-F238E27FC236}">
                <a16:creationId xmlns:a16="http://schemas.microsoft.com/office/drawing/2014/main" id="{B0658BC8-34E0-2732-E805-16B4774FE603}"/>
              </a:ext>
            </a:extLst>
          </p:cNvPr>
          <p:cNvSpPr/>
          <p:nvPr/>
        </p:nvSpPr>
        <p:spPr>
          <a:xfrm>
            <a:off x="5732383" y="6784578"/>
            <a:ext cx="1793915" cy="224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937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 sz="16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1" name="Google Shape;151;p5">
            <a:extLst>
              <a:ext uri="{FF2B5EF4-FFF2-40B4-BE49-F238E27FC236}">
                <a16:creationId xmlns:a16="http://schemas.microsoft.com/office/drawing/2014/main" id="{B573918D-8CBE-5ABF-318B-77176BDF7638}"/>
              </a:ext>
            </a:extLst>
          </p:cNvPr>
          <p:cNvSpPr/>
          <p:nvPr/>
        </p:nvSpPr>
        <p:spPr>
          <a:xfrm>
            <a:off x="5077301" y="7100213"/>
            <a:ext cx="3104198" cy="7318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 sz="16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2" name="Google Shape;152;p5">
            <a:extLst>
              <a:ext uri="{FF2B5EF4-FFF2-40B4-BE49-F238E27FC236}">
                <a16:creationId xmlns:a16="http://schemas.microsoft.com/office/drawing/2014/main" id="{C3160999-0030-ECB5-E0F0-6260978D46BC}"/>
              </a:ext>
            </a:extLst>
          </p:cNvPr>
          <p:cNvSpPr/>
          <p:nvPr/>
        </p:nvSpPr>
        <p:spPr>
          <a:xfrm>
            <a:off x="9027081" y="6784578"/>
            <a:ext cx="1793915" cy="224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937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 sz="16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3" name="Google Shape;153;p5">
            <a:extLst>
              <a:ext uri="{FF2B5EF4-FFF2-40B4-BE49-F238E27FC236}">
                <a16:creationId xmlns:a16="http://schemas.microsoft.com/office/drawing/2014/main" id="{34D05526-EB11-42D6-E456-B730C9E8D6DF}"/>
              </a:ext>
            </a:extLst>
          </p:cNvPr>
          <p:cNvSpPr/>
          <p:nvPr/>
        </p:nvSpPr>
        <p:spPr>
          <a:xfrm>
            <a:off x="8371999" y="7100213"/>
            <a:ext cx="3104198" cy="7318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 sz="16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38221CD-A199-5E37-06E7-FFC6CDAAD56C}"/>
              </a:ext>
            </a:extLst>
          </p:cNvPr>
          <p:cNvSpPr txBox="1">
            <a:spLocks/>
          </p:cNvSpPr>
          <p:nvPr/>
        </p:nvSpPr>
        <p:spPr>
          <a:xfrm>
            <a:off x="345383" y="470787"/>
            <a:ext cx="8119383" cy="4616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000" b="1" dirty="0">
                <a:solidFill>
                  <a:srgbClr val="A20000"/>
                </a:solidFill>
                <a:latin typeface="Vodafone Rg" panose="020B0606080202020204" pitchFamily="34" charset="0"/>
              </a:rPr>
              <a:t>Screenshots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85A969-CE7A-4867-AAA9-8FA3309A67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4331" y="1023892"/>
            <a:ext cx="7146797" cy="5251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1533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031900-A91E-4619-9CF2-D8862A151DE9}"/>
              </a:ext>
            </a:extLst>
          </p:cNvPr>
          <p:cNvSpPr txBox="1">
            <a:spLocks/>
          </p:cNvSpPr>
          <p:nvPr/>
        </p:nvSpPr>
        <p:spPr>
          <a:xfrm>
            <a:off x="446315" y="582388"/>
            <a:ext cx="8119383" cy="4616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000" b="1" dirty="0">
                <a:solidFill>
                  <a:srgbClr val="A20000"/>
                </a:solidFill>
                <a:latin typeface="Vodafone Rg" panose="020B0606080202020204" pitchFamily="34" charset="0"/>
              </a:rPr>
              <a:t>Screenshots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F1F9A9-766A-4CDD-88D8-3244FD8FE0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1411" y="1139707"/>
            <a:ext cx="7438490" cy="5135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0836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E3DC7FD-19E8-42D4-9DDC-AE203097C6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7416"/>
            <a:ext cx="12192000" cy="5492446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E4845D46-9900-4D07-854D-E32273A6B550}"/>
              </a:ext>
            </a:extLst>
          </p:cNvPr>
          <p:cNvSpPr txBox="1">
            <a:spLocks/>
          </p:cNvSpPr>
          <p:nvPr/>
        </p:nvSpPr>
        <p:spPr>
          <a:xfrm>
            <a:off x="119351" y="470787"/>
            <a:ext cx="8119383" cy="4616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000" b="1" dirty="0">
                <a:solidFill>
                  <a:srgbClr val="A20000"/>
                </a:solidFill>
                <a:latin typeface="Vodafone Rg" panose="020B0606080202020204" pitchFamily="34" charset="0"/>
              </a:rPr>
              <a:t>Screenshots</a:t>
            </a:r>
          </a:p>
        </p:txBody>
      </p:sp>
    </p:spTree>
    <p:extLst>
      <p:ext uri="{BB962C8B-B14F-4D97-AF65-F5344CB8AC3E}">
        <p14:creationId xmlns:p14="http://schemas.microsoft.com/office/powerpoint/2010/main" val="504419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27C43CA-DDF4-4438-B2EE-81CFAD1CD3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95048"/>
            <a:ext cx="12192000" cy="556895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337B682-6FE8-4B4E-AE91-DDE77593431E}"/>
              </a:ext>
            </a:extLst>
          </p:cNvPr>
          <p:cNvSpPr txBox="1">
            <a:spLocks/>
          </p:cNvSpPr>
          <p:nvPr/>
        </p:nvSpPr>
        <p:spPr>
          <a:xfrm>
            <a:off x="191271" y="394002"/>
            <a:ext cx="8119383" cy="4616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000" b="1" dirty="0">
                <a:solidFill>
                  <a:srgbClr val="A20000"/>
                </a:solidFill>
                <a:latin typeface="Vodafone Rg" panose="020B0606080202020204" pitchFamily="34" charset="0"/>
              </a:rPr>
              <a:t>Screenshots</a:t>
            </a:r>
          </a:p>
        </p:txBody>
      </p:sp>
    </p:spTree>
    <p:extLst>
      <p:ext uri="{BB962C8B-B14F-4D97-AF65-F5344CB8AC3E}">
        <p14:creationId xmlns:p14="http://schemas.microsoft.com/office/powerpoint/2010/main" val="12390243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BA20D4E-33FC-4BFC-9B22-0FD897701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8682" y="774563"/>
            <a:ext cx="5568593" cy="573111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A907CE06-FDE1-4193-AEC3-565C17ED32E6}"/>
              </a:ext>
            </a:extLst>
          </p:cNvPr>
          <p:cNvSpPr txBox="1">
            <a:spLocks/>
          </p:cNvSpPr>
          <p:nvPr/>
        </p:nvSpPr>
        <p:spPr>
          <a:xfrm>
            <a:off x="345383" y="470787"/>
            <a:ext cx="8119383" cy="4616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000" b="1" dirty="0">
                <a:solidFill>
                  <a:srgbClr val="A20000"/>
                </a:solidFill>
                <a:latin typeface="Vodafone Rg" panose="020B0606080202020204" pitchFamily="34" charset="0"/>
              </a:rPr>
              <a:t>Screenshots</a:t>
            </a:r>
          </a:p>
        </p:txBody>
      </p:sp>
    </p:spTree>
    <p:extLst>
      <p:ext uri="{BB962C8B-B14F-4D97-AF65-F5344CB8AC3E}">
        <p14:creationId xmlns:p14="http://schemas.microsoft.com/office/powerpoint/2010/main" val="12217444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BE22C3F-125D-4912-8548-105DDFFDC5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2309" y="852755"/>
            <a:ext cx="6647381" cy="571851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9D972F8-A8D2-4474-B36C-BA21D8CE5BE5}"/>
              </a:ext>
            </a:extLst>
          </p:cNvPr>
          <p:cNvSpPr txBox="1">
            <a:spLocks/>
          </p:cNvSpPr>
          <p:nvPr/>
        </p:nvSpPr>
        <p:spPr>
          <a:xfrm>
            <a:off x="345383" y="470787"/>
            <a:ext cx="8119383" cy="4616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000" b="1" dirty="0">
                <a:solidFill>
                  <a:srgbClr val="A20000"/>
                </a:solidFill>
                <a:latin typeface="Vodafone Rg" panose="020B0606080202020204" pitchFamily="34" charset="0"/>
              </a:rPr>
              <a:t>Screenshots</a:t>
            </a:r>
          </a:p>
        </p:txBody>
      </p:sp>
    </p:spTree>
    <p:extLst>
      <p:ext uri="{BB962C8B-B14F-4D97-AF65-F5344CB8AC3E}">
        <p14:creationId xmlns:p14="http://schemas.microsoft.com/office/powerpoint/2010/main" val="1515142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8928735" y="1747449"/>
            <a:ext cx="2817049" cy="4225573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DBAC5F37-FC39-28B6-1CB0-135F2372259F}"/>
              </a:ext>
            </a:extLst>
          </p:cNvPr>
          <p:cNvSpPr txBox="1">
            <a:spLocks/>
          </p:cNvSpPr>
          <p:nvPr/>
        </p:nvSpPr>
        <p:spPr>
          <a:xfrm>
            <a:off x="446315" y="582388"/>
            <a:ext cx="8011885" cy="4616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000" b="1" dirty="0">
                <a:solidFill>
                  <a:srgbClr val="A20000"/>
                </a:solidFill>
                <a:latin typeface="Vodafone Rg" panose="020B0606080202020204" pitchFamily="34" charset="0"/>
              </a:rPr>
              <a:t>Role of Agentic AI  and Gen AI in the solution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5F5D734-0CF7-420F-B95F-D1EF331DBE2F}"/>
              </a:ext>
            </a:extLst>
          </p:cNvPr>
          <p:cNvSpPr/>
          <p:nvPr/>
        </p:nvSpPr>
        <p:spPr>
          <a:xfrm>
            <a:off x="356171" y="1378117"/>
            <a:ext cx="6897384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Agentic AI (Orchestration Layer)</a:t>
            </a:r>
          </a:p>
          <a:p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Observes user actions across simulations, quizzes, and email analysis</a:t>
            </a:r>
          </a:p>
          <a:p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Coordinates analysis flow and scoring updates</a:t>
            </a:r>
          </a:p>
          <a:p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Enables behavior-driven personalization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E429275-F088-46E9-A038-81C8D6474BB8}"/>
              </a:ext>
            </a:extLst>
          </p:cNvPr>
          <p:cNvSpPr/>
          <p:nvPr/>
        </p:nvSpPr>
        <p:spPr>
          <a:xfrm>
            <a:off x="356171" y="3322580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Generative AI (Explain &amp; Educate Layer)</a:t>
            </a:r>
          </a:p>
          <a:p>
            <a:endParaRPr lang="en-US" sz="16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Provides clear, human-readable explanations of phishing indicators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Delivers AI-assisted voice feedback for user actions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Uses controlled, explainable AI with rule-based safeguards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Ensures transparency and enterprise suitability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>
          <a:extLst>
            <a:ext uri="{FF2B5EF4-FFF2-40B4-BE49-F238E27FC236}">
              <a16:creationId xmlns:a16="http://schemas.microsoft.com/office/drawing/2014/main" id="{416CE90F-71E3-21D0-BA78-91A9113233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2" name="Group 271">
            <a:extLst>
              <a:ext uri="{FF2B5EF4-FFF2-40B4-BE49-F238E27FC236}">
                <a16:creationId xmlns:a16="http://schemas.microsoft.com/office/drawing/2014/main" id="{5A0F0C55-C4ED-73D3-F786-5FA02ACE6D68}"/>
              </a:ext>
            </a:extLst>
          </p:cNvPr>
          <p:cNvGrpSpPr/>
          <p:nvPr/>
        </p:nvGrpSpPr>
        <p:grpSpPr>
          <a:xfrm>
            <a:off x="359226" y="1257300"/>
            <a:ext cx="11462650" cy="4838700"/>
            <a:chOff x="457200" y="1257300"/>
            <a:chExt cx="11462650" cy="4838700"/>
          </a:xfrm>
        </p:grpSpPr>
        <p:sp>
          <p:nvSpPr>
            <p:cNvPr id="3" name="AutoShape 2">
              <a:extLst>
                <a:ext uri="{FF2B5EF4-FFF2-40B4-BE49-F238E27FC236}">
                  <a16:creationId xmlns:a16="http://schemas.microsoft.com/office/drawing/2014/main" id="{0A3E513C-EA69-9F5E-4AB9-61B5939A5789}"/>
                </a:ext>
              </a:extLst>
            </p:cNvPr>
            <p:cNvSpPr/>
            <p:nvPr/>
          </p:nvSpPr>
          <p:spPr>
            <a:xfrm>
              <a:off x="1828009" y="2114155"/>
              <a:ext cx="8742020" cy="31219"/>
            </a:xfrm>
            <a:prstGeom prst="line">
              <a:avLst/>
            </a:prstGeom>
            <a:ln w="47625" cap="flat">
              <a:solidFill>
                <a:srgbClr val="8D9193"/>
              </a:solidFill>
              <a:prstDash val="sysDot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7CD06130-FE37-5A28-174A-727A7CC9FF81}"/>
                </a:ext>
              </a:extLst>
            </p:cNvPr>
            <p:cNvGrpSpPr/>
            <p:nvPr/>
          </p:nvGrpSpPr>
          <p:grpSpPr>
            <a:xfrm>
              <a:off x="1572683" y="2151799"/>
              <a:ext cx="468690" cy="1528270"/>
              <a:chOff x="1779397" y="2456804"/>
              <a:chExt cx="468690" cy="1528270"/>
            </a:xfrm>
          </p:grpSpPr>
          <p:sp>
            <p:nvSpPr>
              <p:cNvPr id="7" name="AutoShape 8">
                <a:extLst>
                  <a:ext uri="{FF2B5EF4-FFF2-40B4-BE49-F238E27FC236}">
                    <a16:creationId xmlns:a16="http://schemas.microsoft.com/office/drawing/2014/main" id="{6F80D0C8-83C8-34E1-8C69-114DE2824A50}"/>
                  </a:ext>
                </a:extLst>
              </p:cNvPr>
              <p:cNvSpPr/>
              <p:nvPr/>
            </p:nvSpPr>
            <p:spPr>
              <a:xfrm flipV="1">
                <a:off x="2013742" y="2456804"/>
                <a:ext cx="0" cy="1296981"/>
              </a:xfrm>
              <a:prstGeom prst="line">
                <a:avLst/>
              </a:prstGeom>
              <a:ln w="47625" cap="flat">
                <a:solidFill>
                  <a:srgbClr val="8D9193"/>
                </a:solidFill>
                <a:prstDash val="sysDot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14" name="Group 15">
                <a:extLst>
                  <a:ext uri="{FF2B5EF4-FFF2-40B4-BE49-F238E27FC236}">
                    <a16:creationId xmlns:a16="http://schemas.microsoft.com/office/drawing/2014/main" id="{B7EE4523-D724-BA6A-443F-0290938CC9C4}"/>
                  </a:ext>
                </a:extLst>
              </p:cNvPr>
              <p:cNvGrpSpPr/>
              <p:nvPr/>
            </p:nvGrpSpPr>
            <p:grpSpPr>
              <a:xfrm rot="-10800000">
                <a:off x="1779397" y="3623616"/>
                <a:ext cx="468690" cy="361458"/>
                <a:chOff x="0" y="0"/>
                <a:chExt cx="922188" cy="711200"/>
              </a:xfrm>
            </p:grpSpPr>
            <p:sp>
              <p:nvSpPr>
                <p:cNvPr id="15" name="Freeform 16">
                  <a:extLst>
                    <a:ext uri="{FF2B5EF4-FFF2-40B4-BE49-F238E27FC236}">
                      <a16:creationId xmlns:a16="http://schemas.microsoft.com/office/drawing/2014/main" id="{871B3BBB-F30C-54B1-2CC6-0CED0C2440EF}"/>
                    </a:ext>
                  </a:extLst>
                </p:cNvPr>
                <p:cNvSpPr/>
                <p:nvPr/>
              </p:nvSpPr>
              <p:spPr>
                <a:xfrm>
                  <a:off x="75415" y="89768"/>
                  <a:ext cx="771359" cy="6214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1359" h="621432">
                      <a:moveTo>
                        <a:pt x="475539" y="48834"/>
                      </a:moveTo>
                      <a:lnTo>
                        <a:pt x="756913" y="482830"/>
                      </a:lnTo>
                      <a:cubicBezTo>
                        <a:pt x="774811" y="510436"/>
                        <a:pt x="776173" y="545621"/>
                        <a:pt x="760464" y="574528"/>
                      </a:cubicBezTo>
                      <a:cubicBezTo>
                        <a:pt x="744754" y="603435"/>
                        <a:pt x="714490" y="621432"/>
                        <a:pt x="681590" y="621432"/>
                      </a:cubicBezTo>
                      <a:lnTo>
                        <a:pt x="89767" y="621432"/>
                      </a:lnTo>
                      <a:cubicBezTo>
                        <a:pt x="56867" y="621432"/>
                        <a:pt x="26604" y="603435"/>
                        <a:pt x="10894" y="574528"/>
                      </a:cubicBezTo>
                      <a:cubicBezTo>
                        <a:pt x="-4815" y="545621"/>
                        <a:pt x="-3453" y="510436"/>
                        <a:pt x="14445" y="482830"/>
                      </a:cubicBezTo>
                      <a:lnTo>
                        <a:pt x="295819" y="48834"/>
                      </a:lnTo>
                      <a:cubicBezTo>
                        <a:pt x="315563" y="18381"/>
                        <a:pt x="349386" y="0"/>
                        <a:pt x="385679" y="0"/>
                      </a:cubicBezTo>
                      <a:cubicBezTo>
                        <a:pt x="421972" y="0"/>
                        <a:pt x="455795" y="18381"/>
                        <a:pt x="475539" y="48834"/>
                      </a:cubicBezTo>
                      <a:close/>
                    </a:path>
                  </a:pathLst>
                </a:custGeom>
                <a:solidFill>
                  <a:srgbClr val="9366E4"/>
                </a:solidFill>
                <a:ln cap="sq">
                  <a:noFill/>
                  <a:prstDash val="solid"/>
                  <a:miter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" name="TextBox 17">
                  <a:extLst>
                    <a:ext uri="{FF2B5EF4-FFF2-40B4-BE49-F238E27FC236}">
                      <a16:creationId xmlns:a16="http://schemas.microsoft.com/office/drawing/2014/main" id="{30C12B85-4224-F44F-3211-CE60E766CF75}"/>
                    </a:ext>
                  </a:extLst>
                </p:cNvPr>
                <p:cNvSpPr txBox="1"/>
                <p:nvPr/>
              </p:nvSpPr>
              <p:spPr>
                <a:xfrm>
                  <a:off x="144092" y="292100"/>
                  <a:ext cx="634004" cy="368300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756"/>
                    </a:lnSpc>
                  </a:pPr>
                  <a:endParaRPr/>
                </a:p>
              </p:txBody>
            </p:sp>
          </p:grpSp>
        </p:grpSp>
        <p:grpSp>
          <p:nvGrpSpPr>
            <p:cNvPr id="264" name="Group 263">
              <a:extLst>
                <a:ext uri="{FF2B5EF4-FFF2-40B4-BE49-F238E27FC236}">
                  <a16:creationId xmlns:a16="http://schemas.microsoft.com/office/drawing/2014/main" id="{F3F7E365-9D38-5677-7432-BDFD7217AEB3}"/>
                </a:ext>
              </a:extLst>
            </p:cNvPr>
            <p:cNvGrpSpPr/>
            <p:nvPr/>
          </p:nvGrpSpPr>
          <p:grpSpPr>
            <a:xfrm>
              <a:off x="457200" y="3695947"/>
              <a:ext cx="2656106" cy="2400053"/>
              <a:chOff x="457200" y="3695947"/>
              <a:chExt cx="2656106" cy="2400053"/>
            </a:xfrm>
          </p:grpSpPr>
          <p:sp>
            <p:nvSpPr>
              <p:cNvPr id="43" name="Rectangle: Rounded Corners 42">
                <a:extLst>
                  <a:ext uri="{FF2B5EF4-FFF2-40B4-BE49-F238E27FC236}">
                    <a16:creationId xmlns:a16="http://schemas.microsoft.com/office/drawing/2014/main" id="{6218766B-427A-8F11-3719-323D25F6AB5B}"/>
                  </a:ext>
                </a:extLst>
              </p:cNvPr>
              <p:cNvSpPr/>
              <p:nvPr/>
            </p:nvSpPr>
            <p:spPr>
              <a:xfrm>
                <a:off x="457200" y="4272889"/>
                <a:ext cx="2656106" cy="1823111"/>
              </a:xfrm>
              <a:prstGeom prst="roundRect">
                <a:avLst>
                  <a:gd name="adj" fmla="val 12163"/>
                </a:avLst>
              </a:prstGeom>
              <a:solidFill>
                <a:srgbClr val="EAE0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1" name="Group 12">
                <a:extLst>
                  <a:ext uri="{FF2B5EF4-FFF2-40B4-BE49-F238E27FC236}">
                    <a16:creationId xmlns:a16="http://schemas.microsoft.com/office/drawing/2014/main" id="{85D85324-4782-DA38-3181-939FE970DF09}"/>
                  </a:ext>
                </a:extLst>
              </p:cNvPr>
              <p:cNvGrpSpPr/>
              <p:nvPr/>
            </p:nvGrpSpPr>
            <p:grpSpPr>
              <a:xfrm>
                <a:off x="1415368" y="3695947"/>
                <a:ext cx="739770" cy="739770"/>
                <a:chOff x="0" y="0"/>
                <a:chExt cx="812800" cy="812800"/>
              </a:xfrm>
            </p:grpSpPr>
            <p:sp>
              <p:nvSpPr>
                <p:cNvPr id="12" name="Freeform 13">
                  <a:extLst>
                    <a:ext uri="{FF2B5EF4-FFF2-40B4-BE49-F238E27FC236}">
                      <a16:creationId xmlns:a16="http://schemas.microsoft.com/office/drawing/2014/main" id="{00CE095B-0352-5A86-8F44-BFF62C7F233F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9366E4"/>
                </a:solidFill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3" name="TextBox 14">
                  <a:extLst>
                    <a:ext uri="{FF2B5EF4-FFF2-40B4-BE49-F238E27FC236}">
                      <a16:creationId xmlns:a16="http://schemas.microsoft.com/office/drawing/2014/main" id="{6B67DE5C-1244-20F1-4D7E-9934E36B209E}"/>
                    </a:ext>
                  </a:extLst>
                </p:cNvPr>
                <p:cNvSpPr txBox="1"/>
                <p:nvPr/>
              </p:nvSpPr>
              <p:spPr>
                <a:xfrm>
                  <a:off x="76200" y="38100"/>
                  <a:ext cx="660400" cy="698500"/>
                </a:xfrm>
                <a:prstGeom prst="rect">
                  <a:avLst/>
                </a:prstGeom>
              </p:spPr>
              <p:txBody>
                <a:bodyPr lIns="71438" tIns="71438" rIns="71438" bIns="71438" rtlCol="0" anchor="ctr"/>
                <a:lstStyle/>
                <a:p>
                  <a:pPr algn="ctr">
                    <a:lnSpc>
                      <a:spcPts val="2756"/>
                    </a:lnSpc>
                  </a:pPr>
                  <a:endParaRPr/>
                </a:p>
              </p:txBody>
            </p:sp>
          </p:grpSp>
          <p:sp>
            <p:nvSpPr>
              <p:cNvPr id="17" name="TextBox 67">
                <a:extLst>
                  <a:ext uri="{FF2B5EF4-FFF2-40B4-BE49-F238E27FC236}">
                    <a16:creationId xmlns:a16="http://schemas.microsoft.com/office/drawing/2014/main" id="{CD1AE653-6650-BECC-9548-2BE815B269AE}"/>
                  </a:ext>
                </a:extLst>
              </p:cNvPr>
              <p:cNvSpPr txBox="1"/>
              <p:nvPr/>
            </p:nvSpPr>
            <p:spPr>
              <a:xfrm>
                <a:off x="529317" y="4929964"/>
                <a:ext cx="2511870" cy="923330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marL="0" lvl="0" indent="0" algn="ctr">
                  <a:spcBef>
                    <a:spcPct val="0"/>
                  </a:spcBef>
                </a:pPr>
                <a:r>
                  <a:rPr lang="en-US" sz="20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Behavior-Driven Security Awareness</a:t>
                </a:r>
                <a:b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endParaRPr lang="en-US" sz="2000" dirty="0">
                  <a:solidFill>
                    <a:srgbClr val="1C1C1A"/>
                  </a:solidFill>
                  <a:latin typeface="Calibri" panose="020F0502020204030204" pitchFamily="34" charset="0"/>
                  <a:ea typeface="Montserrat Ultra-Bold"/>
                  <a:cs typeface="Calibri" panose="020F0502020204030204" pitchFamily="34" charset="0"/>
                  <a:sym typeface="Montserrat Ultra-Bold"/>
                </a:endParaRP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AFAE7F35-4433-6DDF-4A14-A37E74AEFA32}"/>
                </a:ext>
              </a:extLst>
            </p:cNvPr>
            <p:cNvGrpSpPr/>
            <p:nvPr/>
          </p:nvGrpSpPr>
          <p:grpSpPr>
            <a:xfrm>
              <a:off x="4492478" y="2212351"/>
              <a:ext cx="468690" cy="1456833"/>
              <a:chOff x="5529870" y="3148727"/>
              <a:chExt cx="468690" cy="1456833"/>
            </a:xfrm>
          </p:grpSpPr>
          <p:sp>
            <p:nvSpPr>
              <p:cNvPr id="18" name="AutoShape 19">
                <a:extLst>
                  <a:ext uri="{FF2B5EF4-FFF2-40B4-BE49-F238E27FC236}">
                    <a16:creationId xmlns:a16="http://schemas.microsoft.com/office/drawing/2014/main" id="{68A95C0A-FC90-D1AB-6EBA-A467CFF98295}"/>
                  </a:ext>
                </a:extLst>
              </p:cNvPr>
              <p:cNvSpPr/>
              <p:nvPr/>
            </p:nvSpPr>
            <p:spPr>
              <a:xfrm flipV="1">
                <a:off x="5764215" y="3148727"/>
                <a:ext cx="0" cy="1225543"/>
              </a:xfrm>
              <a:prstGeom prst="line">
                <a:avLst/>
              </a:prstGeom>
              <a:ln w="47625" cap="flat">
                <a:solidFill>
                  <a:srgbClr val="8D9193"/>
                </a:solidFill>
                <a:prstDash val="sysDot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19" name="Group 26">
                <a:extLst>
                  <a:ext uri="{FF2B5EF4-FFF2-40B4-BE49-F238E27FC236}">
                    <a16:creationId xmlns:a16="http://schemas.microsoft.com/office/drawing/2014/main" id="{BE2B2AAE-13AA-22E9-4EDC-059C7905D53A}"/>
                  </a:ext>
                </a:extLst>
              </p:cNvPr>
              <p:cNvGrpSpPr/>
              <p:nvPr/>
            </p:nvGrpSpPr>
            <p:grpSpPr>
              <a:xfrm rot="-10800000">
                <a:off x="5529870" y="4244102"/>
                <a:ext cx="468690" cy="361458"/>
                <a:chOff x="0" y="0"/>
                <a:chExt cx="922188" cy="711200"/>
              </a:xfrm>
            </p:grpSpPr>
            <p:sp>
              <p:nvSpPr>
                <p:cNvPr id="20" name="Freeform 27">
                  <a:extLst>
                    <a:ext uri="{FF2B5EF4-FFF2-40B4-BE49-F238E27FC236}">
                      <a16:creationId xmlns:a16="http://schemas.microsoft.com/office/drawing/2014/main" id="{CDC77F88-3FC2-656B-628D-BEF0198EAB68}"/>
                    </a:ext>
                  </a:extLst>
                </p:cNvPr>
                <p:cNvSpPr/>
                <p:nvPr/>
              </p:nvSpPr>
              <p:spPr>
                <a:xfrm>
                  <a:off x="75415" y="89768"/>
                  <a:ext cx="771359" cy="6214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1359" h="621432">
                      <a:moveTo>
                        <a:pt x="475539" y="48834"/>
                      </a:moveTo>
                      <a:lnTo>
                        <a:pt x="756913" y="482830"/>
                      </a:lnTo>
                      <a:cubicBezTo>
                        <a:pt x="774811" y="510436"/>
                        <a:pt x="776173" y="545621"/>
                        <a:pt x="760464" y="574528"/>
                      </a:cubicBezTo>
                      <a:cubicBezTo>
                        <a:pt x="744754" y="603435"/>
                        <a:pt x="714490" y="621432"/>
                        <a:pt x="681590" y="621432"/>
                      </a:cubicBezTo>
                      <a:lnTo>
                        <a:pt x="89767" y="621432"/>
                      </a:lnTo>
                      <a:cubicBezTo>
                        <a:pt x="56867" y="621432"/>
                        <a:pt x="26604" y="603435"/>
                        <a:pt x="10894" y="574528"/>
                      </a:cubicBezTo>
                      <a:cubicBezTo>
                        <a:pt x="-4815" y="545621"/>
                        <a:pt x="-3453" y="510436"/>
                        <a:pt x="14445" y="482830"/>
                      </a:cubicBezTo>
                      <a:lnTo>
                        <a:pt x="295819" y="48834"/>
                      </a:lnTo>
                      <a:cubicBezTo>
                        <a:pt x="315563" y="18381"/>
                        <a:pt x="349386" y="0"/>
                        <a:pt x="385679" y="0"/>
                      </a:cubicBezTo>
                      <a:cubicBezTo>
                        <a:pt x="421972" y="0"/>
                        <a:pt x="455795" y="18381"/>
                        <a:pt x="475539" y="48834"/>
                      </a:cubicBezTo>
                      <a:close/>
                    </a:path>
                  </a:pathLst>
                </a:custGeom>
                <a:solidFill>
                  <a:srgbClr val="E46671"/>
                </a:solidFill>
                <a:ln cap="sq">
                  <a:noFill/>
                  <a:prstDash val="solid"/>
                  <a:miter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" name="TextBox 28">
                  <a:extLst>
                    <a:ext uri="{FF2B5EF4-FFF2-40B4-BE49-F238E27FC236}">
                      <a16:creationId xmlns:a16="http://schemas.microsoft.com/office/drawing/2014/main" id="{B55FB2A9-2596-3DBB-2929-8F12CC8F5F22}"/>
                    </a:ext>
                  </a:extLst>
                </p:cNvPr>
                <p:cNvSpPr txBox="1"/>
                <p:nvPr/>
              </p:nvSpPr>
              <p:spPr>
                <a:xfrm>
                  <a:off x="144092" y="292100"/>
                  <a:ext cx="634004" cy="368300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756"/>
                    </a:lnSpc>
                  </a:pPr>
                  <a:endParaRPr/>
                </a:p>
              </p:txBody>
            </p:sp>
          </p:grp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68680696-E93E-8A90-6DF3-98C1DBB3E7FA}"/>
                </a:ext>
              </a:extLst>
            </p:cNvPr>
            <p:cNvGrpSpPr/>
            <p:nvPr/>
          </p:nvGrpSpPr>
          <p:grpSpPr>
            <a:xfrm>
              <a:off x="7412273" y="2242251"/>
              <a:ext cx="468690" cy="1426933"/>
              <a:chOff x="8910683" y="3178627"/>
              <a:chExt cx="468690" cy="1426933"/>
            </a:xfrm>
          </p:grpSpPr>
          <p:sp>
            <p:nvSpPr>
              <p:cNvPr id="23" name="AutoShape 29">
                <a:extLst>
                  <a:ext uri="{FF2B5EF4-FFF2-40B4-BE49-F238E27FC236}">
                    <a16:creationId xmlns:a16="http://schemas.microsoft.com/office/drawing/2014/main" id="{6F5E88DF-DEE0-A71A-2B00-86098277BB1A}"/>
                  </a:ext>
                </a:extLst>
              </p:cNvPr>
              <p:cNvSpPr/>
              <p:nvPr/>
            </p:nvSpPr>
            <p:spPr>
              <a:xfrm flipH="1" flipV="1">
                <a:off x="9145028" y="3178627"/>
                <a:ext cx="0" cy="1195643"/>
              </a:xfrm>
              <a:prstGeom prst="line">
                <a:avLst/>
              </a:prstGeom>
              <a:ln w="47625" cap="flat">
                <a:solidFill>
                  <a:srgbClr val="8D9193"/>
                </a:solidFill>
                <a:prstDash val="sysDot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24" name="Group 37">
                <a:extLst>
                  <a:ext uri="{FF2B5EF4-FFF2-40B4-BE49-F238E27FC236}">
                    <a16:creationId xmlns:a16="http://schemas.microsoft.com/office/drawing/2014/main" id="{91318B96-C54D-C112-5CFD-EF88CD1C8554}"/>
                  </a:ext>
                </a:extLst>
              </p:cNvPr>
              <p:cNvGrpSpPr/>
              <p:nvPr/>
            </p:nvGrpSpPr>
            <p:grpSpPr>
              <a:xfrm rot="-10800000">
                <a:off x="8910683" y="4244102"/>
                <a:ext cx="468690" cy="361458"/>
                <a:chOff x="0" y="0"/>
                <a:chExt cx="922188" cy="711200"/>
              </a:xfrm>
            </p:grpSpPr>
            <p:sp>
              <p:nvSpPr>
                <p:cNvPr id="25" name="Freeform 38">
                  <a:extLst>
                    <a:ext uri="{FF2B5EF4-FFF2-40B4-BE49-F238E27FC236}">
                      <a16:creationId xmlns:a16="http://schemas.microsoft.com/office/drawing/2014/main" id="{9C450C3B-198E-2F11-B744-A2C58DD010F0}"/>
                    </a:ext>
                  </a:extLst>
                </p:cNvPr>
                <p:cNvSpPr/>
                <p:nvPr/>
              </p:nvSpPr>
              <p:spPr>
                <a:xfrm>
                  <a:off x="75415" y="89768"/>
                  <a:ext cx="771359" cy="6214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1359" h="621432">
                      <a:moveTo>
                        <a:pt x="475539" y="48834"/>
                      </a:moveTo>
                      <a:lnTo>
                        <a:pt x="756913" y="482830"/>
                      </a:lnTo>
                      <a:cubicBezTo>
                        <a:pt x="774811" y="510436"/>
                        <a:pt x="776173" y="545621"/>
                        <a:pt x="760464" y="574528"/>
                      </a:cubicBezTo>
                      <a:cubicBezTo>
                        <a:pt x="744754" y="603435"/>
                        <a:pt x="714490" y="621432"/>
                        <a:pt x="681590" y="621432"/>
                      </a:cubicBezTo>
                      <a:lnTo>
                        <a:pt x="89767" y="621432"/>
                      </a:lnTo>
                      <a:cubicBezTo>
                        <a:pt x="56867" y="621432"/>
                        <a:pt x="26604" y="603435"/>
                        <a:pt x="10894" y="574528"/>
                      </a:cubicBezTo>
                      <a:cubicBezTo>
                        <a:pt x="-4815" y="545621"/>
                        <a:pt x="-3453" y="510436"/>
                        <a:pt x="14445" y="482830"/>
                      </a:cubicBezTo>
                      <a:lnTo>
                        <a:pt x="295819" y="48834"/>
                      </a:lnTo>
                      <a:cubicBezTo>
                        <a:pt x="315563" y="18381"/>
                        <a:pt x="349386" y="0"/>
                        <a:pt x="385679" y="0"/>
                      </a:cubicBezTo>
                      <a:cubicBezTo>
                        <a:pt x="421972" y="0"/>
                        <a:pt x="455795" y="18381"/>
                        <a:pt x="475539" y="48834"/>
                      </a:cubicBezTo>
                      <a:close/>
                    </a:path>
                  </a:pathLst>
                </a:custGeom>
                <a:solidFill>
                  <a:srgbClr val="38AEB6"/>
                </a:solidFill>
                <a:ln cap="sq">
                  <a:noFill/>
                  <a:prstDash val="solid"/>
                  <a:miter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6" name="TextBox 39">
                  <a:extLst>
                    <a:ext uri="{FF2B5EF4-FFF2-40B4-BE49-F238E27FC236}">
                      <a16:creationId xmlns:a16="http://schemas.microsoft.com/office/drawing/2014/main" id="{53A43635-0848-063B-C694-40304CEEAEEC}"/>
                    </a:ext>
                  </a:extLst>
                </p:cNvPr>
                <p:cNvSpPr txBox="1"/>
                <p:nvPr/>
              </p:nvSpPr>
              <p:spPr>
                <a:xfrm>
                  <a:off x="144092" y="292100"/>
                  <a:ext cx="634004" cy="368300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756"/>
                    </a:lnSpc>
                  </a:pPr>
                  <a:endParaRPr/>
                </a:p>
              </p:txBody>
            </p:sp>
          </p:grp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C7A096F7-8B22-4167-154F-CBC8FB0231B8}"/>
                </a:ext>
              </a:extLst>
            </p:cNvPr>
            <p:cNvGrpSpPr/>
            <p:nvPr/>
          </p:nvGrpSpPr>
          <p:grpSpPr>
            <a:xfrm>
              <a:off x="10332067" y="2161060"/>
              <a:ext cx="468690" cy="1508124"/>
              <a:chOff x="9929296" y="2389865"/>
              <a:chExt cx="468690" cy="1508124"/>
            </a:xfrm>
          </p:grpSpPr>
          <p:sp>
            <p:nvSpPr>
              <p:cNvPr id="28" name="AutoShape 40">
                <a:extLst>
                  <a:ext uri="{FF2B5EF4-FFF2-40B4-BE49-F238E27FC236}">
                    <a16:creationId xmlns:a16="http://schemas.microsoft.com/office/drawing/2014/main" id="{7D290BEB-F88F-CC5C-7524-A7F4C4D72E8D}"/>
                  </a:ext>
                </a:extLst>
              </p:cNvPr>
              <p:cNvSpPr/>
              <p:nvPr/>
            </p:nvSpPr>
            <p:spPr>
              <a:xfrm flipV="1">
                <a:off x="10163641" y="2389865"/>
                <a:ext cx="0" cy="1276833"/>
              </a:xfrm>
              <a:prstGeom prst="line">
                <a:avLst/>
              </a:prstGeom>
              <a:ln w="47625" cap="flat">
                <a:solidFill>
                  <a:srgbClr val="8D9193"/>
                </a:solidFill>
                <a:prstDash val="sysDot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29" name="Group 48">
                <a:extLst>
                  <a:ext uri="{FF2B5EF4-FFF2-40B4-BE49-F238E27FC236}">
                    <a16:creationId xmlns:a16="http://schemas.microsoft.com/office/drawing/2014/main" id="{2FB08FCA-3538-A4AD-8006-6AD754E8D902}"/>
                  </a:ext>
                </a:extLst>
              </p:cNvPr>
              <p:cNvGrpSpPr/>
              <p:nvPr/>
            </p:nvGrpSpPr>
            <p:grpSpPr>
              <a:xfrm rot="-10800000">
                <a:off x="9929296" y="3536531"/>
                <a:ext cx="468690" cy="361458"/>
                <a:chOff x="0" y="0"/>
                <a:chExt cx="922188" cy="711200"/>
              </a:xfrm>
            </p:grpSpPr>
            <p:sp>
              <p:nvSpPr>
                <p:cNvPr id="30" name="Freeform 49">
                  <a:extLst>
                    <a:ext uri="{FF2B5EF4-FFF2-40B4-BE49-F238E27FC236}">
                      <a16:creationId xmlns:a16="http://schemas.microsoft.com/office/drawing/2014/main" id="{E531DA4E-6D4D-D461-9146-7B8DD697B477}"/>
                    </a:ext>
                  </a:extLst>
                </p:cNvPr>
                <p:cNvSpPr/>
                <p:nvPr/>
              </p:nvSpPr>
              <p:spPr>
                <a:xfrm>
                  <a:off x="75415" y="89768"/>
                  <a:ext cx="771359" cy="6214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1359" h="621432">
                      <a:moveTo>
                        <a:pt x="475539" y="48834"/>
                      </a:moveTo>
                      <a:lnTo>
                        <a:pt x="756913" y="482830"/>
                      </a:lnTo>
                      <a:cubicBezTo>
                        <a:pt x="774811" y="510436"/>
                        <a:pt x="776173" y="545621"/>
                        <a:pt x="760464" y="574528"/>
                      </a:cubicBezTo>
                      <a:cubicBezTo>
                        <a:pt x="744754" y="603435"/>
                        <a:pt x="714490" y="621432"/>
                        <a:pt x="681590" y="621432"/>
                      </a:cubicBezTo>
                      <a:lnTo>
                        <a:pt x="89767" y="621432"/>
                      </a:lnTo>
                      <a:cubicBezTo>
                        <a:pt x="56867" y="621432"/>
                        <a:pt x="26604" y="603435"/>
                        <a:pt x="10894" y="574528"/>
                      </a:cubicBezTo>
                      <a:cubicBezTo>
                        <a:pt x="-4815" y="545621"/>
                        <a:pt x="-3453" y="510436"/>
                        <a:pt x="14445" y="482830"/>
                      </a:cubicBezTo>
                      <a:lnTo>
                        <a:pt x="295819" y="48834"/>
                      </a:lnTo>
                      <a:cubicBezTo>
                        <a:pt x="315563" y="18381"/>
                        <a:pt x="349386" y="0"/>
                        <a:pt x="385679" y="0"/>
                      </a:cubicBezTo>
                      <a:cubicBezTo>
                        <a:pt x="421972" y="0"/>
                        <a:pt x="455795" y="18381"/>
                        <a:pt x="475539" y="48834"/>
                      </a:cubicBezTo>
                      <a:close/>
                    </a:path>
                  </a:pathLst>
                </a:custGeom>
                <a:solidFill>
                  <a:srgbClr val="DDA707"/>
                </a:solidFill>
                <a:ln cap="sq">
                  <a:noFill/>
                  <a:prstDash val="solid"/>
                  <a:miter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1" name="TextBox 50">
                  <a:extLst>
                    <a:ext uri="{FF2B5EF4-FFF2-40B4-BE49-F238E27FC236}">
                      <a16:creationId xmlns:a16="http://schemas.microsoft.com/office/drawing/2014/main" id="{CE7EDB0A-BC9B-79CB-24BE-2653F5A7A5F1}"/>
                    </a:ext>
                  </a:extLst>
                </p:cNvPr>
                <p:cNvSpPr txBox="1"/>
                <p:nvPr/>
              </p:nvSpPr>
              <p:spPr>
                <a:xfrm>
                  <a:off x="144092" y="292100"/>
                  <a:ext cx="634004" cy="368300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756"/>
                    </a:lnSpc>
                  </a:pPr>
                  <a:endParaRPr/>
                </a:p>
              </p:txBody>
            </p:sp>
          </p:grp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A97FD81C-0149-F0F9-B29B-A63A83016ED6}"/>
                </a:ext>
              </a:extLst>
            </p:cNvPr>
            <p:cNvGrpSpPr/>
            <p:nvPr/>
          </p:nvGrpSpPr>
          <p:grpSpPr>
            <a:xfrm>
              <a:off x="3733137" y="1257300"/>
              <a:ext cx="4725725" cy="1431718"/>
              <a:chOff x="0" y="0"/>
              <a:chExt cx="1491632" cy="536090"/>
            </a:xfrm>
          </p:grpSpPr>
          <p:sp>
            <p:nvSpPr>
              <p:cNvPr id="35" name="Freeform 4">
                <a:extLst>
                  <a:ext uri="{FF2B5EF4-FFF2-40B4-BE49-F238E27FC236}">
                    <a16:creationId xmlns:a16="http://schemas.microsoft.com/office/drawing/2014/main" id="{09479399-83E8-2DB1-55BC-B38C11DDA0E3}"/>
                  </a:ext>
                </a:extLst>
              </p:cNvPr>
              <p:cNvSpPr/>
              <p:nvPr/>
            </p:nvSpPr>
            <p:spPr>
              <a:xfrm>
                <a:off x="0" y="0"/>
                <a:ext cx="1491632" cy="536090"/>
              </a:xfrm>
              <a:custGeom>
                <a:avLst/>
                <a:gdLst/>
                <a:ahLst/>
                <a:cxnLst/>
                <a:rect l="l" t="t" r="r" b="b"/>
                <a:pathLst>
                  <a:path w="1491632" h="536090">
                    <a:moveTo>
                      <a:pt x="49148" y="0"/>
                    </a:moveTo>
                    <a:lnTo>
                      <a:pt x="1442485" y="0"/>
                    </a:lnTo>
                    <a:cubicBezTo>
                      <a:pt x="1455519" y="0"/>
                      <a:pt x="1468020" y="5178"/>
                      <a:pt x="1477237" y="14395"/>
                    </a:cubicBezTo>
                    <a:cubicBezTo>
                      <a:pt x="1486454" y="23612"/>
                      <a:pt x="1491632" y="36113"/>
                      <a:pt x="1491632" y="49148"/>
                    </a:cubicBezTo>
                    <a:lnTo>
                      <a:pt x="1491632" y="486943"/>
                    </a:lnTo>
                    <a:cubicBezTo>
                      <a:pt x="1491632" y="514086"/>
                      <a:pt x="1469628" y="536090"/>
                      <a:pt x="1442485" y="536090"/>
                    </a:cubicBezTo>
                    <a:lnTo>
                      <a:pt x="49148" y="536090"/>
                    </a:lnTo>
                    <a:cubicBezTo>
                      <a:pt x="36113" y="536090"/>
                      <a:pt x="23612" y="530912"/>
                      <a:pt x="14395" y="521695"/>
                    </a:cubicBezTo>
                    <a:cubicBezTo>
                      <a:pt x="5178" y="512478"/>
                      <a:pt x="0" y="499977"/>
                      <a:pt x="0" y="486943"/>
                    </a:cubicBezTo>
                    <a:lnTo>
                      <a:pt x="0" y="49148"/>
                    </a:lnTo>
                    <a:cubicBezTo>
                      <a:pt x="0" y="36113"/>
                      <a:pt x="5178" y="23612"/>
                      <a:pt x="14395" y="14395"/>
                    </a:cubicBezTo>
                    <a:cubicBezTo>
                      <a:pt x="23612" y="5178"/>
                      <a:pt x="36113" y="0"/>
                      <a:pt x="49148" y="0"/>
                    </a:cubicBezTo>
                    <a:close/>
                  </a:path>
                </a:pathLst>
              </a:custGeom>
              <a:solidFill>
                <a:srgbClr val="E60000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5DA3D8B-B5DD-7653-F378-8E24EC7A7EDA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491632" cy="57419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55" name="Rectangle: Rounded Corners 54">
              <a:extLst>
                <a:ext uri="{FF2B5EF4-FFF2-40B4-BE49-F238E27FC236}">
                  <a16:creationId xmlns:a16="http://schemas.microsoft.com/office/drawing/2014/main" id="{57C4C512-4ECE-6B9E-EE0A-46CC1EE1C694}"/>
                </a:ext>
              </a:extLst>
            </p:cNvPr>
            <p:cNvSpPr/>
            <p:nvPr/>
          </p:nvSpPr>
          <p:spPr>
            <a:xfrm>
              <a:off x="3378200" y="4272889"/>
              <a:ext cx="2656106" cy="1823111"/>
            </a:xfrm>
            <a:prstGeom prst="roundRect">
              <a:avLst>
                <a:gd name="adj" fmla="val 12163"/>
              </a:avLst>
            </a:prstGeom>
            <a:solidFill>
              <a:srgbClr val="FFBEC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6" name="Group 12">
              <a:extLst>
                <a:ext uri="{FF2B5EF4-FFF2-40B4-BE49-F238E27FC236}">
                  <a16:creationId xmlns:a16="http://schemas.microsoft.com/office/drawing/2014/main" id="{05D112A7-6BD1-67D3-65D8-FF2E28353C4C}"/>
                </a:ext>
              </a:extLst>
            </p:cNvPr>
            <p:cNvGrpSpPr/>
            <p:nvPr/>
          </p:nvGrpSpPr>
          <p:grpSpPr>
            <a:xfrm>
              <a:off x="4336368" y="3695947"/>
              <a:ext cx="739770" cy="739770"/>
              <a:chOff x="0" y="0"/>
              <a:chExt cx="812800" cy="812800"/>
            </a:xfrm>
          </p:grpSpPr>
          <p:sp>
            <p:nvSpPr>
              <p:cNvPr id="58" name="Freeform 13">
                <a:extLst>
                  <a:ext uri="{FF2B5EF4-FFF2-40B4-BE49-F238E27FC236}">
                    <a16:creationId xmlns:a16="http://schemas.microsoft.com/office/drawing/2014/main" id="{B9857297-281F-4E28-6CA1-D4F6EE50AFA1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717F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9" name="TextBox 14">
                <a:extLst>
                  <a:ext uri="{FF2B5EF4-FFF2-40B4-BE49-F238E27FC236}">
                    <a16:creationId xmlns:a16="http://schemas.microsoft.com/office/drawing/2014/main" id="{221723EC-4D08-BA6D-10A0-D3745F82D13B}"/>
                  </a:ext>
                </a:extLst>
              </p:cNvPr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71438" tIns="71438" rIns="71438" bIns="71438" rtlCol="0" anchor="ctr"/>
              <a:lstStyle/>
              <a:p>
                <a:pPr algn="ctr">
                  <a:lnSpc>
                    <a:spcPts val="2756"/>
                  </a:lnSpc>
                </a:pPr>
                <a:endParaRPr/>
              </a:p>
            </p:txBody>
          </p:sp>
        </p:grpSp>
        <p:sp>
          <p:nvSpPr>
            <p:cNvPr id="57" name="TextBox 67">
              <a:extLst>
                <a:ext uri="{FF2B5EF4-FFF2-40B4-BE49-F238E27FC236}">
                  <a16:creationId xmlns:a16="http://schemas.microsoft.com/office/drawing/2014/main" id="{0AB801A3-092E-AA3C-1325-8D3A29F9A278}"/>
                </a:ext>
              </a:extLst>
            </p:cNvPr>
            <p:cNvSpPr txBox="1"/>
            <p:nvPr/>
          </p:nvSpPr>
          <p:spPr>
            <a:xfrm>
              <a:off x="3477536" y="4776076"/>
              <a:ext cx="2450184" cy="92333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/>
              <a:r>
                <a:rPr lang="en-US" sz="2000" b="1" dirty="0">
                  <a:latin typeface="Calibri" panose="020F0502020204030204" pitchFamily="34" charset="0"/>
                  <a:cs typeface="Calibri" panose="020F0502020204030204" pitchFamily="34" charset="0"/>
                </a:rPr>
                <a:t>Real-World Threat Exposure</a:t>
              </a:r>
              <a:br>
                <a:rPr lang="en-US" sz="2000" dirty="0">
                  <a:latin typeface="Calibri" panose="020F0502020204030204" pitchFamily="34" charset="0"/>
                  <a:cs typeface="Calibri" panose="020F0502020204030204" pitchFamily="34" charset="0"/>
                </a:rPr>
              </a:br>
              <a:endParaRPr lang="en-US" sz="20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266" name="Group 265">
              <a:extLst>
                <a:ext uri="{FF2B5EF4-FFF2-40B4-BE49-F238E27FC236}">
                  <a16:creationId xmlns:a16="http://schemas.microsoft.com/office/drawing/2014/main" id="{1AE630B3-5C58-A2B2-DDEF-E3B80293A1D9}"/>
                </a:ext>
              </a:extLst>
            </p:cNvPr>
            <p:cNvGrpSpPr/>
            <p:nvPr/>
          </p:nvGrpSpPr>
          <p:grpSpPr>
            <a:xfrm>
              <a:off x="6299200" y="3695947"/>
              <a:ext cx="2669243" cy="2400053"/>
              <a:chOff x="6299200" y="3695947"/>
              <a:chExt cx="2669243" cy="2400053"/>
            </a:xfrm>
          </p:grpSpPr>
          <p:sp>
            <p:nvSpPr>
              <p:cNvPr id="61" name="Rectangle: Rounded Corners 60">
                <a:extLst>
                  <a:ext uri="{FF2B5EF4-FFF2-40B4-BE49-F238E27FC236}">
                    <a16:creationId xmlns:a16="http://schemas.microsoft.com/office/drawing/2014/main" id="{DDD12D05-AB43-5D57-4A54-2E4382BE7029}"/>
                  </a:ext>
                </a:extLst>
              </p:cNvPr>
              <p:cNvSpPr/>
              <p:nvPr/>
            </p:nvSpPr>
            <p:spPr>
              <a:xfrm>
                <a:off x="6299200" y="4272889"/>
                <a:ext cx="2656106" cy="1823111"/>
              </a:xfrm>
              <a:prstGeom prst="roundRect">
                <a:avLst>
                  <a:gd name="adj" fmla="val 12163"/>
                </a:avLst>
              </a:prstGeom>
              <a:solidFill>
                <a:srgbClr val="B5EBE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62" name="Group 12">
                <a:extLst>
                  <a:ext uri="{FF2B5EF4-FFF2-40B4-BE49-F238E27FC236}">
                    <a16:creationId xmlns:a16="http://schemas.microsoft.com/office/drawing/2014/main" id="{CE977FBB-2A3F-EA9D-C403-E269865BF7A0}"/>
                  </a:ext>
                </a:extLst>
              </p:cNvPr>
              <p:cNvGrpSpPr/>
              <p:nvPr/>
            </p:nvGrpSpPr>
            <p:grpSpPr>
              <a:xfrm>
                <a:off x="7257368" y="3695947"/>
                <a:ext cx="739770" cy="739770"/>
                <a:chOff x="0" y="0"/>
                <a:chExt cx="812800" cy="812800"/>
              </a:xfrm>
            </p:grpSpPr>
            <p:sp>
              <p:nvSpPr>
                <p:cNvPr id="256" name="Freeform 13">
                  <a:extLst>
                    <a:ext uri="{FF2B5EF4-FFF2-40B4-BE49-F238E27FC236}">
                      <a16:creationId xmlns:a16="http://schemas.microsoft.com/office/drawing/2014/main" id="{F84E8388-7097-537E-A42F-A19963DD6010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45CDD7"/>
                </a:solidFill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7" name="TextBox 14">
                  <a:extLst>
                    <a:ext uri="{FF2B5EF4-FFF2-40B4-BE49-F238E27FC236}">
                      <a16:creationId xmlns:a16="http://schemas.microsoft.com/office/drawing/2014/main" id="{A85665AF-1AD7-E2AB-4403-E70EF8731BA2}"/>
                    </a:ext>
                  </a:extLst>
                </p:cNvPr>
                <p:cNvSpPr txBox="1"/>
                <p:nvPr/>
              </p:nvSpPr>
              <p:spPr>
                <a:xfrm>
                  <a:off x="76200" y="38100"/>
                  <a:ext cx="660400" cy="698500"/>
                </a:xfrm>
                <a:prstGeom prst="rect">
                  <a:avLst/>
                </a:prstGeom>
              </p:spPr>
              <p:txBody>
                <a:bodyPr lIns="71438" tIns="71438" rIns="71438" bIns="71438" rtlCol="0" anchor="ctr"/>
                <a:lstStyle/>
                <a:p>
                  <a:pPr algn="ctr">
                    <a:lnSpc>
                      <a:spcPts val="2756"/>
                    </a:lnSpc>
                  </a:pPr>
                  <a:endParaRPr/>
                </a:p>
              </p:txBody>
            </p:sp>
          </p:grpSp>
          <p:sp>
            <p:nvSpPr>
              <p:cNvPr id="63" name="TextBox 67">
                <a:extLst>
                  <a:ext uri="{FF2B5EF4-FFF2-40B4-BE49-F238E27FC236}">
                    <a16:creationId xmlns:a16="http://schemas.microsoft.com/office/drawing/2014/main" id="{8EBC4D73-38E9-30E6-95AB-F83325732C60}"/>
                  </a:ext>
                </a:extLst>
              </p:cNvPr>
              <p:cNvSpPr txBox="1"/>
              <p:nvPr/>
            </p:nvSpPr>
            <p:spPr>
              <a:xfrm>
                <a:off x="6343984" y="4816533"/>
                <a:ext cx="2624459" cy="923330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marL="0" lvl="0" indent="0" algn="ctr">
                  <a:spcBef>
                    <a:spcPct val="0"/>
                  </a:spcBef>
                </a:pPr>
                <a:r>
                  <a:rPr lang="en-US" sz="20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SWHI – Infrastructure-Level Threat Discovery</a:t>
                </a:r>
                <a:b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endParaRPr lang="en-US" sz="2000" dirty="0">
                  <a:solidFill>
                    <a:srgbClr val="1C1C1A"/>
                  </a:solidFill>
                  <a:latin typeface="Calibri" panose="020F0502020204030204" pitchFamily="34" charset="0"/>
                  <a:ea typeface="Montserrat Ultra-Bold"/>
                  <a:cs typeface="Calibri" panose="020F0502020204030204" pitchFamily="34" charset="0"/>
                  <a:sym typeface="Montserrat Ultra-Bold"/>
                </a:endParaRPr>
              </a:p>
            </p:txBody>
          </p:sp>
        </p:grpSp>
        <p:grpSp>
          <p:nvGrpSpPr>
            <p:cNvPr id="265" name="Group 264">
              <a:extLst>
                <a:ext uri="{FF2B5EF4-FFF2-40B4-BE49-F238E27FC236}">
                  <a16:creationId xmlns:a16="http://schemas.microsoft.com/office/drawing/2014/main" id="{E6D60434-4316-155A-0818-987A000FFBCF}"/>
                </a:ext>
              </a:extLst>
            </p:cNvPr>
            <p:cNvGrpSpPr/>
            <p:nvPr/>
          </p:nvGrpSpPr>
          <p:grpSpPr>
            <a:xfrm>
              <a:off x="9263744" y="3695947"/>
              <a:ext cx="2656106" cy="2400053"/>
              <a:chOff x="9220200" y="3695947"/>
              <a:chExt cx="2656106" cy="2400053"/>
            </a:xfrm>
          </p:grpSpPr>
          <p:sp>
            <p:nvSpPr>
              <p:cNvPr id="259" name="Rectangle: Rounded Corners 258">
                <a:extLst>
                  <a:ext uri="{FF2B5EF4-FFF2-40B4-BE49-F238E27FC236}">
                    <a16:creationId xmlns:a16="http://schemas.microsoft.com/office/drawing/2014/main" id="{3F4BAC24-ED77-36E4-A157-80391A5CA286}"/>
                  </a:ext>
                </a:extLst>
              </p:cNvPr>
              <p:cNvSpPr/>
              <p:nvPr/>
            </p:nvSpPr>
            <p:spPr>
              <a:xfrm>
                <a:off x="9220200" y="4272889"/>
                <a:ext cx="2656106" cy="1823111"/>
              </a:xfrm>
              <a:prstGeom prst="roundRect">
                <a:avLst>
                  <a:gd name="adj" fmla="val 12163"/>
                </a:avLst>
              </a:prstGeom>
              <a:solidFill>
                <a:srgbClr val="FFE8A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60" name="Group 12">
                <a:extLst>
                  <a:ext uri="{FF2B5EF4-FFF2-40B4-BE49-F238E27FC236}">
                    <a16:creationId xmlns:a16="http://schemas.microsoft.com/office/drawing/2014/main" id="{8B4E89B2-223F-C7D1-2EFC-13C6A7C5AE2A}"/>
                  </a:ext>
                </a:extLst>
              </p:cNvPr>
              <p:cNvGrpSpPr/>
              <p:nvPr/>
            </p:nvGrpSpPr>
            <p:grpSpPr>
              <a:xfrm>
                <a:off x="10178368" y="3695947"/>
                <a:ext cx="739770" cy="739770"/>
                <a:chOff x="0" y="0"/>
                <a:chExt cx="812800" cy="812800"/>
              </a:xfrm>
            </p:grpSpPr>
            <p:sp>
              <p:nvSpPr>
                <p:cNvPr id="262" name="Freeform 13">
                  <a:extLst>
                    <a:ext uri="{FF2B5EF4-FFF2-40B4-BE49-F238E27FC236}">
                      <a16:creationId xmlns:a16="http://schemas.microsoft.com/office/drawing/2014/main" id="{1B5301FD-63F9-66AE-EFC4-70A1A5F54CF1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F2B300"/>
                </a:solidFill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63" name="TextBox 14">
                  <a:extLst>
                    <a:ext uri="{FF2B5EF4-FFF2-40B4-BE49-F238E27FC236}">
                      <a16:creationId xmlns:a16="http://schemas.microsoft.com/office/drawing/2014/main" id="{E27C0660-7BF6-4D64-7D02-A5DCC3DBEEBA}"/>
                    </a:ext>
                  </a:extLst>
                </p:cNvPr>
                <p:cNvSpPr txBox="1"/>
                <p:nvPr/>
              </p:nvSpPr>
              <p:spPr>
                <a:xfrm>
                  <a:off x="76200" y="38100"/>
                  <a:ext cx="660400" cy="698500"/>
                </a:xfrm>
                <a:prstGeom prst="rect">
                  <a:avLst/>
                </a:prstGeom>
              </p:spPr>
              <p:txBody>
                <a:bodyPr lIns="71438" tIns="71438" rIns="71438" bIns="71438" rtlCol="0" anchor="ctr"/>
                <a:lstStyle/>
                <a:p>
                  <a:pPr algn="ctr">
                    <a:lnSpc>
                      <a:spcPts val="2756"/>
                    </a:lnSpc>
                  </a:pPr>
                  <a:endParaRPr/>
                </a:p>
              </p:txBody>
            </p:sp>
          </p:grpSp>
          <p:sp>
            <p:nvSpPr>
              <p:cNvPr id="261" name="TextBox 67">
                <a:extLst>
                  <a:ext uri="{FF2B5EF4-FFF2-40B4-BE49-F238E27FC236}">
                    <a16:creationId xmlns:a16="http://schemas.microsoft.com/office/drawing/2014/main" id="{91ACEE76-CC5B-17B2-5C4C-3568837A70AE}"/>
                  </a:ext>
                </a:extLst>
              </p:cNvPr>
              <p:cNvSpPr txBox="1"/>
              <p:nvPr/>
            </p:nvSpPr>
            <p:spPr>
              <a:xfrm>
                <a:off x="9319107" y="4785033"/>
                <a:ext cx="2530924" cy="1231106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marL="0" lvl="0" indent="0" algn="ctr">
                  <a:spcBef>
                    <a:spcPct val="0"/>
                  </a:spcBef>
                </a:pPr>
                <a:r>
                  <a:rPr lang="en-US" sz="20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Explainable AI with Measurable Cyber Health</a:t>
                </a:r>
                <a:b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endParaRPr lang="en-US" sz="2000" dirty="0">
                  <a:solidFill>
                    <a:srgbClr val="1C1C1A"/>
                  </a:solidFill>
                  <a:latin typeface="Calibri" panose="020F0502020204030204" pitchFamily="34" charset="0"/>
                  <a:ea typeface="Montserrat Ultra-Bold"/>
                  <a:cs typeface="Calibri" panose="020F0502020204030204" pitchFamily="34" charset="0"/>
                  <a:sym typeface="Montserrat Ultra-Bold"/>
                </a:endParaRPr>
              </a:p>
            </p:txBody>
          </p:sp>
        </p:grpSp>
        <p:sp>
          <p:nvSpPr>
            <p:cNvPr id="267" name="TextBox 266">
              <a:extLst>
                <a:ext uri="{FF2B5EF4-FFF2-40B4-BE49-F238E27FC236}">
                  <a16:creationId xmlns:a16="http://schemas.microsoft.com/office/drawing/2014/main" id="{811D45E9-C7B4-655D-8AA7-5D019C706921}"/>
                </a:ext>
              </a:extLst>
            </p:cNvPr>
            <p:cNvSpPr txBox="1"/>
            <p:nvPr/>
          </p:nvSpPr>
          <p:spPr>
            <a:xfrm>
              <a:off x="1611085" y="3842658"/>
              <a:ext cx="34834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268" name="TextBox 267">
              <a:extLst>
                <a:ext uri="{FF2B5EF4-FFF2-40B4-BE49-F238E27FC236}">
                  <a16:creationId xmlns:a16="http://schemas.microsoft.com/office/drawing/2014/main" id="{484C45E9-5698-B4DF-F0E9-EEE2382548E0}"/>
                </a:ext>
              </a:extLst>
            </p:cNvPr>
            <p:cNvSpPr txBox="1"/>
            <p:nvPr/>
          </p:nvSpPr>
          <p:spPr>
            <a:xfrm>
              <a:off x="4528457" y="3864429"/>
              <a:ext cx="34834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>
                  <a:solidFill>
                    <a:schemeClr val="bg1"/>
                  </a:solidFill>
                </a:rPr>
                <a:t>2</a:t>
              </a:r>
            </a:p>
          </p:txBody>
        </p:sp>
        <p:sp>
          <p:nvSpPr>
            <p:cNvPr id="269" name="TextBox 268">
              <a:extLst>
                <a:ext uri="{FF2B5EF4-FFF2-40B4-BE49-F238E27FC236}">
                  <a16:creationId xmlns:a16="http://schemas.microsoft.com/office/drawing/2014/main" id="{948D7C18-0C84-065B-11A8-4AD7B0D132B3}"/>
                </a:ext>
              </a:extLst>
            </p:cNvPr>
            <p:cNvSpPr txBox="1"/>
            <p:nvPr/>
          </p:nvSpPr>
          <p:spPr>
            <a:xfrm>
              <a:off x="7500257" y="3831772"/>
              <a:ext cx="34834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>
                  <a:solidFill>
                    <a:schemeClr val="bg1"/>
                  </a:solidFill>
                </a:rPr>
                <a:t>3</a:t>
              </a:r>
            </a:p>
          </p:txBody>
        </p:sp>
        <p:sp>
          <p:nvSpPr>
            <p:cNvPr id="270" name="TextBox 269">
              <a:extLst>
                <a:ext uri="{FF2B5EF4-FFF2-40B4-BE49-F238E27FC236}">
                  <a16:creationId xmlns:a16="http://schemas.microsoft.com/office/drawing/2014/main" id="{3BB405DF-0F85-5D98-7321-8788D591BE04}"/>
                </a:ext>
              </a:extLst>
            </p:cNvPr>
            <p:cNvSpPr txBox="1"/>
            <p:nvPr/>
          </p:nvSpPr>
          <p:spPr>
            <a:xfrm>
              <a:off x="10439399" y="3842658"/>
              <a:ext cx="34834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>
                  <a:solidFill>
                    <a:schemeClr val="bg1"/>
                  </a:solidFill>
                </a:rPr>
                <a:t>4</a:t>
              </a:r>
            </a:p>
          </p:txBody>
        </p:sp>
        <p:sp>
          <p:nvSpPr>
            <p:cNvPr id="271" name="Title 1">
              <a:extLst>
                <a:ext uri="{FF2B5EF4-FFF2-40B4-BE49-F238E27FC236}">
                  <a16:creationId xmlns:a16="http://schemas.microsoft.com/office/drawing/2014/main" id="{3AD084F1-FF05-8B2E-C4EB-73C914FCF854}"/>
                </a:ext>
              </a:extLst>
            </p:cNvPr>
            <p:cNvSpPr txBox="1">
              <a:spLocks/>
            </p:cNvSpPr>
            <p:nvPr/>
          </p:nvSpPr>
          <p:spPr>
            <a:xfrm>
              <a:off x="4005942" y="1638302"/>
              <a:ext cx="4180114" cy="461665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-US" sz="3000" b="1">
                  <a:solidFill>
                    <a:schemeClr val="bg1"/>
                  </a:solidFill>
                  <a:latin typeface="Vodafone Rg" panose="020B0606080202020204" pitchFamily="34" charset="0"/>
                </a:rPr>
                <a:t>Novelty and Uniqueness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353423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021C18-6BF5-B97D-EE64-7FCF0E4900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F0C642-43AC-4A20-252B-6E329095AC9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63775" y="940799"/>
            <a:ext cx="6487038" cy="9971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3600" b="1" dirty="0">
                <a:solidFill>
                  <a:srgbClr val="A20000"/>
                </a:solidFill>
                <a:latin typeface="Vodafone Rg" panose="020B0606080202020204" pitchFamily="34" charset="0"/>
              </a:rPr>
              <a:t>Unified Cybersecurity Simulation and Threat Intelligence Platform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6CCB1A2-324D-F7D1-2DFF-C45E68B6E542}"/>
              </a:ext>
            </a:extLst>
          </p:cNvPr>
          <p:cNvGrpSpPr/>
          <p:nvPr/>
        </p:nvGrpSpPr>
        <p:grpSpPr>
          <a:xfrm>
            <a:off x="1307097" y="2884713"/>
            <a:ext cx="3995057" cy="544287"/>
            <a:chOff x="1273629" y="1436913"/>
            <a:chExt cx="3995057" cy="544287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F3C5427B-5584-42AA-BCBF-190F3341B904}"/>
                </a:ext>
              </a:extLst>
            </p:cNvPr>
            <p:cNvSpPr/>
            <p:nvPr/>
          </p:nvSpPr>
          <p:spPr>
            <a:xfrm>
              <a:off x="1273629" y="1436913"/>
              <a:ext cx="3995057" cy="544287"/>
            </a:xfrm>
            <a:prstGeom prst="roundRect">
              <a:avLst/>
            </a:prstGeom>
            <a:solidFill>
              <a:srgbClr val="F5CBC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826BBA8-58B8-3AFD-F121-AED51A095207}"/>
                </a:ext>
              </a:extLst>
            </p:cNvPr>
            <p:cNvSpPr txBox="1"/>
            <p:nvPr/>
          </p:nvSpPr>
          <p:spPr>
            <a:xfrm>
              <a:off x="1790700" y="1539779"/>
              <a:ext cx="296091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tx1"/>
                  </a:solidFill>
                </a:rPr>
                <a:t>Team No. 38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B53CC7B-51F3-AF5B-5DAC-EE3E535ABF34}"/>
              </a:ext>
            </a:extLst>
          </p:cNvPr>
          <p:cNvGrpSpPr/>
          <p:nvPr/>
        </p:nvGrpSpPr>
        <p:grpSpPr>
          <a:xfrm>
            <a:off x="1268186" y="5535385"/>
            <a:ext cx="3995057" cy="564531"/>
            <a:chOff x="1273629" y="1436913"/>
            <a:chExt cx="3995057" cy="564531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12B059A2-5AB7-4E51-27BD-E7AB5C0CA496}"/>
                </a:ext>
              </a:extLst>
            </p:cNvPr>
            <p:cNvSpPr/>
            <p:nvPr/>
          </p:nvSpPr>
          <p:spPr>
            <a:xfrm>
              <a:off x="1273629" y="1436913"/>
              <a:ext cx="3995057" cy="544287"/>
            </a:xfrm>
            <a:prstGeom prst="roundRect">
              <a:avLst/>
            </a:prstGeom>
            <a:solidFill>
              <a:srgbClr val="F5CBC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71524BB-4EBD-652C-8DAB-09CCCEED5D51}"/>
                </a:ext>
              </a:extLst>
            </p:cNvPr>
            <p:cNvSpPr txBox="1"/>
            <p:nvPr/>
          </p:nvSpPr>
          <p:spPr>
            <a:xfrm>
              <a:off x="1273629" y="1539779"/>
              <a:ext cx="39950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Sambhram Institute of Technology, Bengaluru, Karnataka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4434349-E673-42C2-FF03-FB2D2796AC1A}"/>
              </a:ext>
            </a:extLst>
          </p:cNvPr>
          <p:cNvGrpSpPr/>
          <p:nvPr/>
        </p:nvGrpSpPr>
        <p:grpSpPr>
          <a:xfrm>
            <a:off x="7431933" y="2821021"/>
            <a:ext cx="3112851" cy="486383"/>
            <a:chOff x="7500026" y="2441643"/>
            <a:chExt cx="3112851" cy="486383"/>
          </a:xfrm>
        </p:grpSpPr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42D94EAD-4CE1-0423-E85F-A37A9C832D6F}"/>
                </a:ext>
              </a:extLst>
            </p:cNvPr>
            <p:cNvSpPr/>
            <p:nvPr/>
          </p:nvSpPr>
          <p:spPr>
            <a:xfrm>
              <a:off x="7500026" y="2441643"/>
              <a:ext cx="3112851" cy="486383"/>
            </a:xfrm>
            <a:prstGeom prst="roundRect">
              <a:avLst>
                <a:gd name="adj" fmla="val 11836"/>
              </a:avLst>
            </a:prstGeom>
            <a:solidFill>
              <a:srgbClr val="F5CBC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6780AD8-94E6-C0DF-B4F9-D2AD72EC8C4F}"/>
                </a:ext>
              </a:extLst>
            </p:cNvPr>
            <p:cNvSpPr txBox="1"/>
            <p:nvPr/>
          </p:nvSpPr>
          <p:spPr>
            <a:xfrm>
              <a:off x="7684300" y="2454001"/>
              <a:ext cx="27443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Team Lead, Archana S R, </a:t>
              </a:r>
            </a:p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CSE (Cyber Security)</a:t>
              </a:r>
            </a:p>
          </p:txBody>
        </p:sp>
      </p:grp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661E9DB2-5CD7-D546-D014-634E42A4AE1E}"/>
              </a:ext>
            </a:extLst>
          </p:cNvPr>
          <p:cNvSpPr/>
          <p:nvPr/>
        </p:nvSpPr>
        <p:spPr>
          <a:xfrm>
            <a:off x="8108455" y="3740769"/>
            <a:ext cx="1774372" cy="1774372"/>
          </a:xfrm>
          <a:prstGeom prst="roundRect">
            <a:avLst>
              <a:gd name="adj" fmla="val 8078"/>
            </a:avLst>
          </a:prstGeom>
          <a:solidFill>
            <a:schemeClr val="bg1"/>
          </a:solidFill>
          <a:ln>
            <a:solidFill>
              <a:srgbClr val="E6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/>
              <a:t>Insert your professional photo</a:t>
            </a:r>
            <a:endParaRPr lang="en-IN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8EE73ADA-1A54-DFB3-02B3-2903F3C229A1}"/>
              </a:ext>
            </a:extLst>
          </p:cNvPr>
          <p:cNvGrpSpPr/>
          <p:nvPr/>
        </p:nvGrpSpPr>
        <p:grpSpPr>
          <a:xfrm>
            <a:off x="7980802" y="5612978"/>
            <a:ext cx="2029678" cy="671048"/>
            <a:chOff x="8404223" y="4945631"/>
            <a:chExt cx="1605063" cy="671048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39AC5669-EFCD-F6C2-F878-2812D968D7C1}"/>
                </a:ext>
              </a:extLst>
            </p:cNvPr>
            <p:cNvSpPr/>
            <p:nvPr/>
          </p:nvSpPr>
          <p:spPr>
            <a:xfrm>
              <a:off x="8404223" y="4945631"/>
              <a:ext cx="1605063" cy="486383"/>
            </a:xfrm>
            <a:prstGeom prst="roundRect">
              <a:avLst>
                <a:gd name="adj" fmla="val 11836"/>
              </a:avLst>
            </a:prstGeom>
            <a:solidFill>
              <a:srgbClr val="F5CBC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3CBB397-5042-E6EC-C8B7-72C2D67E6F17}"/>
                </a:ext>
              </a:extLst>
            </p:cNvPr>
            <p:cNvSpPr txBox="1"/>
            <p:nvPr/>
          </p:nvSpPr>
          <p:spPr>
            <a:xfrm>
              <a:off x="8404223" y="4970348"/>
              <a:ext cx="160506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Ashwini B, </a:t>
              </a:r>
            </a:p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CSE (Cyber Security)</a:t>
              </a:r>
            </a:p>
          </p:txBody>
        </p:sp>
      </p:grp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EEB570D-D8AD-50CF-8C3D-5D2236587FF1}"/>
              </a:ext>
            </a:extLst>
          </p:cNvPr>
          <p:cNvSpPr/>
          <p:nvPr/>
        </p:nvSpPr>
        <p:spPr>
          <a:xfrm>
            <a:off x="8108455" y="823932"/>
            <a:ext cx="1774372" cy="1774372"/>
          </a:xfrm>
          <a:prstGeom prst="roundRect">
            <a:avLst>
              <a:gd name="adj" fmla="val 8078"/>
            </a:avLst>
          </a:prstGeom>
          <a:solidFill>
            <a:schemeClr val="bg1"/>
          </a:solidFill>
          <a:ln>
            <a:solidFill>
              <a:srgbClr val="E6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08E0A28-1672-4742-9D50-723C8AD199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8455" y="823932"/>
            <a:ext cx="1774372" cy="177437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4644EBF-2DC2-473F-A812-7223F8BEB5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4855" y="3740767"/>
            <a:ext cx="1787972" cy="1774372"/>
          </a:xfrm>
          <a:prstGeom prst="rect">
            <a:avLst/>
          </a:prstGeom>
        </p:spPr>
      </p:pic>
      <p:pic>
        <p:nvPicPr>
          <p:cNvPr id="1026" name="Picture 2" descr="Sambhram Institute Of Technology">
            <a:extLst>
              <a:ext uri="{FF2B5EF4-FFF2-40B4-BE49-F238E27FC236}">
                <a16:creationId xmlns:a16="http://schemas.microsoft.com/office/drawing/2014/main" id="{FB18CAA6-A429-4560-A076-33CE2B5DA3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9317" y="3689975"/>
            <a:ext cx="3770616" cy="1396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91333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>
          <a:extLst>
            <a:ext uri="{FF2B5EF4-FFF2-40B4-BE49-F238E27FC236}">
              <a16:creationId xmlns:a16="http://schemas.microsoft.com/office/drawing/2014/main" id="{55016524-E738-3D8C-3BB2-B0BE7C6653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9BC41-7A97-431A-4BB9-3A57BC031021}"/>
              </a:ext>
            </a:extLst>
          </p:cNvPr>
          <p:cNvSpPr txBox="1">
            <a:spLocks/>
          </p:cNvSpPr>
          <p:nvPr/>
        </p:nvSpPr>
        <p:spPr>
          <a:xfrm>
            <a:off x="446315" y="582388"/>
            <a:ext cx="8011885" cy="4616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000" b="1">
                <a:solidFill>
                  <a:srgbClr val="A20000"/>
                </a:solidFill>
                <a:latin typeface="Vodafone Rg" panose="020B0606080202020204" pitchFamily="34" charset="0"/>
              </a:rPr>
              <a:t>Git Hub Link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FB7DC98-5EB4-00A1-561D-C73A5BCABE82}"/>
              </a:ext>
            </a:extLst>
          </p:cNvPr>
          <p:cNvGrpSpPr/>
          <p:nvPr/>
        </p:nvGrpSpPr>
        <p:grpSpPr>
          <a:xfrm>
            <a:off x="3401785" y="2928256"/>
            <a:ext cx="5388429" cy="1621972"/>
            <a:chOff x="3401785" y="2928256"/>
            <a:chExt cx="5388429" cy="1621972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5EF1F067-11AE-18AD-C62C-E9076305B692}"/>
                </a:ext>
              </a:extLst>
            </p:cNvPr>
            <p:cNvSpPr/>
            <p:nvPr/>
          </p:nvSpPr>
          <p:spPr>
            <a:xfrm>
              <a:off x="3401785" y="2928256"/>
              <a:ext cx="5388429" cy="1621972"/>
            </a:xfrm>
            <a:prstGeom prst="roundRect">
              <a:avLst/>
            </a:prstGeom>
            <a:solidFill>
              <a:srgbClr val="FFC7C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B2712C8-86F6-0B02-2606-114849919F13}"/>
                </a:ext>
              </a:extLst>
            </p:cNvPr>
            <p:cNvSpPr txBox="1"/>
            <p:nvPr/>
          </p:nvSpPr>
          <p:spPr>
            <a:xfrm>
              <a:off x="3902528" y="3221152"/>
              <a:ext cx="438694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800"/>
                </a:spcAft>
              </a:pPr>
              <a:r>
                <a:rPr lang="en-US" sz="2400" b="1" dirty="0">
                  <a:latin typeface="Calibri" panose="020F0502020204030204" pitchFamily="34" charset="0"/>
                  <a:cs typeface="Calibri" panose="020F0502020204030204" pitchFamily="34" charset="0"/>
                </a:rPr>
                <a:t>https://github.com/Archanasr13/VOIS-Marathon-Project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154848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>
          <a:extLst>
            <a:ext uri="{FF2B5EF4-FFF2-40B4-BE49-F238E27FC236}">
              <a16:creationId xmlns:a16="http://schemas.microsoft.com/office/drawing/2014/main" id="{6FA0F82B-7EE5-EAB0-F470-130BDAC825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1D050-BEFF-4AF9-79A5-9F5496DE1969}"/>
              </a:ext>
            </a:extLst>
          </p:cNvPr>
          <p:cNvSpPr txBox="1">
            <a:spLocks/>
          </p:cNvSpPr>
          <p:nvPr/>
        </p:nvSpPr>
        <p:spPr>
          <a:xfrm>
            <a:off x="446315" y="582388"/>
            <a:ext cx="8011885" cy="4616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000" b="1">
                <a:solidFill>
                  <a:srgbClr val="A20000"/>
                </a:solidFill>
                <a:latin typeface="Vodafone Rg" panose="020B0606080202020204" pitchFamily="34" charset="0"/>
              </a:rPr>
              <a:t>Future Scope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5D7321B-51FA-4634-8C98-B83E4A59EDDE}"/>
              </a:ext>
            </a:extLst>
          </p:cNvPr>
          <p:cNvSpPr/>
          <p:nvPr/>
        </p:nvSpPr>
        <p:spPr>
          <a:xfrm>
            <a:off x="446315" y="1647129"/>
            <a:ext cx="609600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buClr>
                <a:srgbClr val="3F3F3F"/>
              </a:buClr>
              <a:buSzPts val="2400"/>
              <a:buFont typeface="Arial" panose="020B0604020202020204" pitchFamily="34" charset="0"/>
              <a:buChar char="•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Addition of advanced phishing scenarios and attack variations</a:t>
            </a:r>
          </a:p>
          <a:p>
            <a:pPr marL="285750" lvl="0" indent="-285750">
              <a:buClr>
                <a:srgbClr val="3F3F3F"/>
              </a:buClr>
              <a:buSzPts val="2400"/>
              <a:buFont typeface="Arial" panose="020B0604020202020204" pitchFamily="34" charset="0"/>
              <a:buChar char="•"/>
            </a:pP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lvl="0" indent="-285750">
              <a:buClr>
                <a:srgbClr val="3F3F3F"/>
              </a:buClr>
              <a:buSzPts val="2400"/>
              <a:buFont typeface="Arial" panose="020B0604020202020204" pitchFamily="34" charset="0"/>
              <a:buChar char="•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Cloud-based scalability to support more users and organizations</a:t>
            </a:r>
          </a:p>
          <a:p>
            <a:pPr marL="285750" lvl="0" indent="-285750">
              <a:buClr>
                <a:srgbClr val="3F3F3F"/>
              </a:buClr>
              <a:buSzPts val="2400"/>
              <a:buFont typeface="Arial" panose="020B0604020202020204" pitchFamily="34" charset="0"/>
              <a:buChar char="•"/>
            </a:pP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lvl="0" indent="-285750">
              <a:buClr>
                <a:srgbClr val="3F3F3F"/>
              </a:buClr>
              <a:buSzPts val="2400"/>
              <a:buFont typeface="Arial" panose="020B0604020202020204" pitchFamily="34" charset="0"/>
              <a:buChar char="•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Integration of advanced AI models for improved behavior analysis</a:t>
            </a:r>
          </a:p>
          <a:p>
            <a:pPr marL="285750" lvl="0" indent="-285750">
              <a:buClr>
                <a:srgbClr val="3F3F3F"/>
              </a:buClr>
              <a:buSzPts val="2400"/>
              <a:buFont typeface="Arial" panose="020B0604020202020204" pitchFamily="34" charset="0"/>
              <a:buChar char="•"/>
            </a:pP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lvl="0" indent="-285750">
              <a:buClr>
                <a:srgbClr val="3F3F3F"/>
              </a:buClr>
              <a:buSzPts val="2400"/>
              <a:buFont typeface="Arial" panose="020B0604020202020204" pitchFamily="34" charset="0"/>
              <a:buChar char="•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Expansion of threat intelligence sources and automated reporting</a:t>
            </a:r>
            <a:endParaRPr lang="en-US" sz="1800" dirty="0">
              <a:solidFill>
                <a:schemeClr val="dk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67067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>
          <a:extLst>
            <a:ext uri="{FF2B5EF4-FFF2-40B4-BE49-F238E27FC236}">
              <a16:creationId xmlns:a16="http://schemas.microsoft.com/office/drawing/2014/main" id="{2166F986-3C94-C86A-E81E-498FB58B09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9F5A38-60B6-4F88-EEC5-02B5D33CB8F2}"/>
              </a:ext>
            </a:extLst>
          </p:cNvPr>
          <p:cNvSpPr txBox="1">
            <a:spLocks/>
          </p:cNvSpPr>
          <p:nvPr/>
        </p:nvSpPr>
        <p:spPr>
          <a:xfrm>
            <a:off x="446315" y="582388"/>
            <a:ext cx="8011885" cy="4616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000" b="1">
                <a:solidFill>
                  <a:srgbClr val="A20000"/>
                </a:solidFill>
                <a:latin typeface="Vodafone Rg" panose="020B0606080202020204" pitchFamily="34" charset="0"/>
              </a:rPr>
              <a:t>Bank Details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70FD0F6-17FE-ABF1-7D8E-4A204CDDEE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9687714"/>
              </p:ext>
            </p:extLst>
          </p:nvPr>
        </p:nvGraphicFramePr>
        <p:xfrm>
          <a:off x="457200" y="1257300"/>
          <a:ext cx="11264628" cy="1691640"/>
        </p:xfrm>
        <a:graphic>
          <a:graphicData uri="http://schemas.openxmlformats.org/drawingml/2006/table">
            <a:tbl>
              <a:tblPr firstRow="1" bandRow="1">
                <a:tableStyleId>{0AAD8F4D-43EB-41E5-8A38-28AB6DFB1B60}</a:tableStyleId>
              </a:tblPr>
              <a:tblGrid>
                <a:gridCol w="1877438">
                  <a:extLst>
                    <a:ext uri="{9D8B030D-6E8A-4147-A177-3AD203B41FA5}">
                      <a16:colId xmlns:a16="http://schemas.microsoft.com/office/drawing/2014/main" val="276395733"/>
                    </a:ext>
                  </a:extLst>
                </a:gridCol>
                <a:gridCol w="1877438">
                  <a:extLst>
                    <a:ext uri="{9D8B030D-6E8A-4147-A177-3AD203B41FA5}">
                      <a16:colId xmlns:a16="http://schemas.microsoft.com/office/drawing/2014/main" val="68367769"/>
                    </a:ext>
                  </a:extLst>
                </a:gridCol>
                <a:gridCol w="1877438">
                  <a:extLst>
                    <a:ext uri="{9D8B030D-6E8A-4147-A177-3AD203B41FA5}">
                      <a16:colId xmlns:a16="http://schemas.microsoft.com/office/drawing/2014/main" val="3364172202"/>
                    </a:ext>
                  </a:extLst>
                </a:gridCol>
                <a:gridCol w="1877438">
                  <a:extLst>
                    <a:ext uri="{9D8B030D-6E8A-4147-A177-3AD203B41FA5}">
                      <a16:colId xmlns:a16="http://schemas.microsoft.com/office/drawing/2014/main" val="3594999873"/>
                    </a:ext>
                  </a:extLst>
                </a:gridCol>
                <a:gridCol w="1877438">
                  <a:extLst>
                    <a:ext uri="{9D8B030D-6E8A-4147-A177-3AD203B41FA5}">
                      <a16:colId xmlns:a16="http://schemas.microsoft.com/office/drawing/2014/main" val="3962065889"/>
                    </a:ext>
                  </a:extLst>
                </a:gridCol>
                <a:gridCol w="1877438">
                  <a:extLst>
                    <a:ext uri="{9D8B030D-6E8A-4147-A177-3AD203B41FA5}">
                      <a16:colId xmlns:a16="http://schemas.microsoft.com/office/drawing/2014/main" val="1446855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Full Name (as per bank records): 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2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Bank Name</a:t>
                      </a:r>
                      <a:endParaRPr lang="en-US" sz="16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2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Branch Name</a:t>
                      </a:r>
                      <a:endParaRPr lang="en-US" sz="16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2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Account Number</a:t>
                      </a:r>
                      <a:endParaRPr lang="en-US" sz="16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2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Account Type (Savings / Current)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2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IFSC Code</a:t>
                      </a:r>
                      <a:endParaRPr lang="en-US" sz="16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2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55025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Archana S R</a:t>
                      </a:r>
                    </a:p>
                  </a:txBody>
                  <a:tcPr>
                    <a:lnL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7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Bank of Baroda</a:t>
                      </a:r>
                    </a:p>
                  </a:txBody>
                  <a:tcPr>
                    <a:lnL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7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NELAMANGALA</a:t>
                      </a:r>
                    </a:p>
                  </a:txBody>
                  <a:tcPr>
                    <a:lnL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7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54060100011451</a:t>
                      </a:r>
                    </a:p>
                  </a:txBody>
                  <a:tcPr>
                    <a:lnL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7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Savings account</a:t>
                      </a:r>
                    </a:p>
                  </a:txBody>
                  <a:tcPr>
                    <a:lnL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7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BARB0NELAMA</a:t>
                      </a:r>
                    </a:p>
                  </a:txBody>
                  <a:tcPr>
                    <a:lnL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78404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Ashwini B</a:t>
                      </a:r>
                    </a:p>
                  </a:txBody>
                  <a:tcPr>
                    <a:lnL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7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Indian bank</a:t>
                      </a:r>
                    </a:p>
                  </a:txBody>
                  <a:tcPr>
                    <a:lnL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7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ABBIGERE</a:t>
                      </a:r>
                    </a:p>
                  </a:txBody>
                  <a:tcPr>
                    <a:lnL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7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7323172292</a:t>
                      </a:r>
                    </a:p>
                  </a:txBody>
                  <a:tcPr>
                    <a:lnL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7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Savings account</a:t>
                      </a:r>
                    </a:p>
                  </a:txBody>
                  <a:tcPr>
                    <a:lnL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7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IDIB000A192</a:t>
                      </a:r>
                    </a:p>
                  </a:txBody>
                  <a:tcPr>
                    <a:lnL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45490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b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7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7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7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7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b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7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0317222"/>
                  </a:ext>
                </a:extLst>
              </a:tr>
            </a:tbl>
          </a:graphicData>
        </a:graphic>
      </p:graphicFrame>
      <p:grpSp>
        <p:nvGrpSpPr>
          <p:cNvPr id="14" name="Group 13">
            <a:extLst>
              <a:ext uri="{FF2B5EF4-FFF2-40B4-BE49-F238E27FC236}">
                <a16:creationId xmlns:a16="http://schemas.microsoft.com/office/drawing/2014/main" id="{C201B849-0B51-4A54-09A7-A7F17BA2BA49}"/>
              </a:ext>
            </a:extLst>
          </p:cNvPr>
          <p:cNvGrpSpPr/>
          <p:nvPr/>
        </p:nvGrpSpPr>
        <p:grpSpPr>
          <a:xfrm>
            <a:off x="2257803" y="5897445"/>
            <a:ext cx="7792027" cy="600164"/>
            <a:chOff x="593389" y="5804978"/>
            <a:chExt cx="7655935" cy="60016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D788107-B3A1-7F7D-432E-A4048656C530}"/>
                </a:ext>
              </a:extLst>
            </p:cNvPr>
            <p:cNvSpPr txBox="1"/>
            <p:nvPr/>
          </p:nvSpPr>
          <p:spPr>
            <a:xfrm>
              <a:off x="593389" y="5804978"/>
              <a:ext cx="3127663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/>
                <a:t>Team Member 1</a:t>
              </a:r>
              <a:br>
                <a:rPr lang="en-US" sz="1100" b="1"/>
              </a:br>
              <a:r>
                <a:rPr lang="en-US" sz="1100"/>
                <a:t>Passbook/ Bank Statement With Name and Account Number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3AA0C9B-B378-AB3E-52B3-2DF338D8B0B5}"/>
                </a:ext>
              </a:extLst>
            </p:cNvPr>
            <p:cNvSpPr txBox="1"/>
            <p:nvPr/>
          </p:nvSpPr>
          <p:spPr>
            <a:xfrm>
              <a:off x="5121661" y="5804978"/>
              <a:ext cx="3127663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dirty="0"/>
                <a:t>Team Member 2</a:t>
              </a:r>
              <a:br>
                <a:rPr lang="en-US" sz="1100" b="1" dirty="0"/>
              </a:br>
              <a:r>
                <a:rPr lang="en-US" sz="1100" dirty="0"/>
                <a:t>Passbook/ Bank Statement With Name and Account Number</a:t>
              </a:r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2DE90503-D2E5-410A-B431-B999F698BC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9193" y="3128165"/>
            <a:ext cx="4434624" cy="27692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13F6334-30BF-479F-888E-8CF9456856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3817" y="3128165"/>
            <a:ext cx="4829257" cy="2758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694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5EAF80-7103-487F-A54B-15BEEE256378}"/>
              </a:ext>
            </a:extLst>
          </p:cNvPr>
          <p:cNvSpPr txBox="1">
            <a:spLocks/>
          </p:cNvSpPr>
          <p:nvPr/>
        </p:nvSpPr>
        <p:spPr>
          <a:xfrm>
            <a:off x="3952195" y="3044279"/>
            <a:ext cx="4287610" cy="76944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5000">
                <a:solidFill>
                  <a:srgbClr val="A20000"/>
                </a:solidFill>
                <a:latin typeface="Vodafone Rg" panose="020B0606080202020204" pitchFamily="34" charset="0"/>
              </a:rPr>
              <a:t>Thank You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>
          <a:extLst>
            <a:ext uri="{FF2B5EF4-FFF2-40B4-BE49-F238E27FC236}">
              <a16:creationId xmlns:a16="http://schemas.microsoft.com/office/drawing/2014/main" id="{F4C0A7C6-2888-EA53-35AB-4072E6B1FD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6F6745E-14BA-0766-CE1E-32E29663832D}"/>
              </a:ext>
            </a:extLst>
          </p:cNvPr>
          <p:cNvSpPr txBox="1"/>
          <p:nvPr/>
        </p:nvSpPr>
        <p:spPr>
          <a:xfrm>
            <a:off x="359228" y="1406506"/>
            <a:ext cx="118327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The Challenge: 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Government and enterprise employees in roles such as Administrative Officers, Finance Officers, and System Administrators are prime targets of phishing and social engineering attacks.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F609697-D49F-A4FB-049E-97EE321D4CA6}"/>
              </a:ext>
            </a:extLst>
          </p:cNvPr>
          <p:cNvSpPr txBox="1">
            <a:spLocks/>
          </p:cNvSpPr>
          <p:nvPr/>
        </p:nvSpPr>
        <p:spPr>
          <a:xfrm>
            <a:off x="446315" y="582388"/>
            <a:ext cx="5660571" cy="4616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000" b="1">
                <a:solidFill>
                  <a:srgbClr val="A20000"/>
                </a:solidFill>
                <a:latin typeface="Vodafone Rg" panose="020B0606080202020204" pitchFamily="34" charset="0"/>
              </a:rPr>
              <a:t>Problem Statement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017025-B523-83DA-BCFE-644BFFFD528D}"/>
              </a:ext>
            </a:extLst>
          </p:cNvPr>
          <p:cNvSpPr txBox="1"/>
          <p:nvPr/>
        </p:nvSpPr>
        <p:spPr>
          <a:xfrm>
            <a:off x="1643742" y="3839570"/>
            <a:ext cx="10548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In USA, MGM Resorts lost over $100 million in 2023 due to a cyberattack caused by social engineering targeting an employee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4F36E5-1055-FA30-0468-B0E96C8FC3D0}"/>
              </a:ext>
            </a:extLst>
          </p:cNvPr>
          <p:cNvSpPr txBox="1"/>
          <p:nvPr/>
        </p:nvSpPr>
        <p:spPr>
          <a:xfrm>
            <a:off x="1624331" y="4617712"/>
            <a:ext cx="10548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Even a single compromised account can lead to data breaches, financial loss, and operational disruption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972993-7927-2102-F673-1902A50A3E4B}"/>
              </a:ext>
            </a:extLst>
          </p:cNvPr>
          <p:cNvSpPr txBox="1"/>
          <p:nvPr/>
        </p:nvSpPr>
        <p:spPr>
          <a:xfrm>
            <a:off x="1643742" y="2932421"/>
            <a:ext cx="105482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In India, AIIMS Delhi suffered a major cyberattack in 2022 due to compromised employee access, disrupting critical healthcare services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29C56B-7278-527E-C2EB-E4906C82EE30}"/>
              </a:ext>
            </a:extLst>
          </p:cNvPr>
          <p:cNvSpPr txBox="1"/>
          <p:nvPr/>
        </p:nvSpPr>
        <p:spPr>
          <a:xfrm>
            <a:off x="1643742" y="2267705"/>
            <a:ext cx="10548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Attackers impersonate official communications such as tenders, invoices, salary notices, and internal approvals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F449C8-F714-9EFB-B0B7-CACF73BAFA7A}"/>
              </a:ext>
            </a:extLst>
          </p:cNvPr>
          <p:cNvSpPr txBox="1"/>
          <p:nvPr/>
        </p:nvSpPr>
        <p:spPr>
          <a:xfrm>
            <a:off x="370114" y="5377541"/>
            <a:ext cx="118218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Without behavior-driven cybersecurity awareness, administrative and finance personnel remain vulnerable to phishing attacks, leading to data breaches, financial loss, and operational disruption.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F7C0354-3D84-8987-C5E7-4FF4BBB144DF}"/>
              </a:ext>
            </a:extLst>
          </p:cNvPr>
          <p:cNvSpPr txBox="1"/>
          <p:nvPr/>
        </p:nvSpPr>
        <p:spPr>
          <a:xfrm>
            <a:off x="359228" y="984795"/>
            <a:ext cx="72333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Unified Cybersecurity Simulation and Threat Intelligence Platform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E6B5146-C950-46CD-4F6D-48EC6ED3349B}"/>
              </a:ext>
            </a:extLst>
          </p:cNvPr>
          <p:cNvGrpSpPr/>
          <p:nvPr/>
        </p:nvGrpSpPr>
        <p:grpSpPr>
          <a:xfrm>
            <a:off x="740228" y="3508836"/>
            <a:ext cx="843190" cy="936171"/>
            <a:chOff x="740228" y="3508836"/>
            <a:chExt cx="843190" cy="936171"/>
          </a:xfrm>
        </p:grpSpPr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67F73E85-72FC-7714-0A8A-5686C51BFFB1}"/>
                </a:ext>
              </a:extLst>
            </p:cNvPr>
            <p:cNvSpPr/>
            <p:nvPr/>
          </p:nvSpPr>
          <p:spPr>
            <a:xfrm rot="5400000">
              <a:off x="693737" y="3555327"/>
              <a:ext cx="936171" cy="843190"/>
            </a:xfrm>
            <a:custGeom>
              <a:avLst/>
              <a:gdLst/>
              <a:ahLst/>
              <a:cxnLst/>
              <a:rect l="l" t="t" r="r" b="b"/>
              <a:pathLst>
                <a:path w="1527620" h="4114800">
                  <a:moveTo>
                    <a:pt x="0" y="0"/>
                  </a:moveTo>
                  <a:lnTo>
                    <a:pt x="1527619" y="0"/>
                  </a:lnTo>
                  <a:lnTo>
                    <a:pt x="1527619" y="4114800"/>
                  </a:lnTo>
                  <a:lnTo>
                    <a:pt x="0" y="4114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12328" r="-128568" b="-546691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2">
              <a:extLst>
                <a:ext uri="{FF2B5EF4-FFF2-40B4-BE49-F238E27FC236}">
                  <a16:creationId xmlns:a16="http://schemas.microsoft.com/office/drawing/2014/main" id="{CE1F2B68-89AA-81EB-5334-9F856329FDF4}"/>
                </a:ext>
              </a:extLst>
            </p:cNvPr>
            <p:cNvSpPr/>
            <p:nvPr/>
          </p:nvSpPr>
          <p:spPr>
            <a:xfrm>
              <a:off x="1041765" y="3798877"/>
              <a:ext cx="352696" cy="352696"/>
            </a:xfrm>
            <a:custGeom>
              <a:avLst/>
              <a:gdLst/>
              <a:ahLst/>
              <a:cxnLst/>
              <a:rect l="l" t="t" r="r" b="b"/>
              <a:pathLst>
                <a:path w="2567875" h="2567875">
                  <a:moveTo>
                    <a:pt x="0" y="0"/>
                  </a:moveTo>
                  <a:lnTo>
                    <a:pt x="2567875" y="0"/>
                  </a:lnTo>
                  <a:lnTo>
                    <a:pt x="2567875" y="2567875"/>
                  </a:lnTo>
                  <a:lnTo>
                    <a:pt x="0" y="25678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B88D327-54AF-A49C-996C-BC0B60A2F7D2}"/>
              </a:ext>
            </a:extLst>
          </p:cNvPr>
          <p:cNvGrpSpPr/>
          <p:nvPr/>
        </p:nvGrpSpPr>
        <p:grpSpPr>
          <a:xfrm>
            <a:off x="740228" y="4310752"/>
            <a:ext cx="843190" cy="936171"/>
            <a:chOff x="740228" y="4310752"/>
            <a:chExt cx="843190" cy="936171"/>
          </a:xfrm>
        </p:grpSpPr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4CE4B3C3-E5F6-2873-3224-EAC500DB9AC7}"/>
                </a:ext>
              </a:extLst>
            </p:cNvPr>
            <p:cNvSpPr/>
            <p:nvPr/>
          </p:nvSpPr>
          <p:spPr>
            <a:xfrm rot="5400000">
              <a:off x="693737" y="4357243"/>
              <a:ext cx="936171" cy="843190"/>
            </a:xfrm>
            <a:custGeom>
              <a:avLst/>
              <a:gdLst/>
              <a:ahLst/>
              <a:cxnLst/>
              <a:rect l="l" t="t" r="r" b="b"/>
              <a:pathLst>
                <a:path w="1527620" h="4114800">
                  <a:moveTo>
                    <a:pt x="0" y="0"/>
                  </a:moveTo>
                  <a:lnTo>
                    <a:pt x="1527619" y="0"/>
                  </a:lnTo>
                  <a:lnTo>
                    <a:pt x="1527619" y="4114800"/>
                  </a:lnTo>
                  <a:lnTo>
                    <a:pt x="0" y="4114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12328" r="-128568" b="-546691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3">
              <a:extLst>
                <a:ext uri="{FF2B5EF4-FFF2-40B4-BE49-F238E27FC236}">
                  <a16:creationId xmlns:a16="http://schemas.microsoft.com/office/drawing/2014/main" id="{3632A85D-3531-ACFF-12FA-D91331991648}"/>
                </a:ext>
              </a:extLst>
            </p:cNvPr>
            <p:cNvSpPr/>
            <p:nvPr/>
          </p:nvSpPr>
          <p:spPr>
            <a:xfrm>
              <a:off x="1051560" y="4628748"/>
              <a:ext cx="328339" cy="327518"/>
            </a:xfrm>
            <a:custGeom>
              <a:avLst/>
              <a:gdLst/>
              <a:ahLst/>
              <a:cxnLst/>
              <a:rect l="l" t="t" r="r" b="b"/>
              <a:pathLst>
                <a:path w="4125113" h="4114800">
                  <a:moveTo>
                    <a:pt x="0" y="0"/>
                  </a:moveTo>
                  <a:lnTo>
                    <a:pt x="4125113" y="0"/>
                  </a:lnTo>
                  <a:lnTo>
                    <a:pt x="4125113" y="4114800"/>
                  </a:lnTo>
                  <a:lnTo>
                    <a:pt x="0" y="4114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7E66AD4-4CF7-6B02-DA1A-EA6489C6B5B5}"/>
              </a:ext>
            </a:extLst>
          </p:cNvPr>
          <p:cNvGrpSpPr/>
          <p:nvPr/>
        </p:nvGrpSpPr>
        <p:grpSpPr>
          <a:xfrm>
            <a:off x="740228" y="1905004"/>
            <a:ext cx="843190" cy="936171"/>
            <a:chOff x="740228" y="1905004"/>
            <a:chExt cx="843190" cy="936171"/>
          </a:xfrm>
        </p:grpSpPr>
        <p:sp>
          <p:nvSpPr>
            <p:cNvPr id="5" name="Freeform 6">
              <a:extLst>
                <a:ext uri="{FF2B5EF4-FFF2-40B4-BE49-F238E27FC236}">
                  <a16:creationId xmlns:a16="http://schemas.microsoft.com/office/drawing/2014/main" id="{94C886E7-C875-7DB2-823D-B7158CC754F6}"/>
                </a:ext>
              </a:extLst>
            </p:cNvPr>
            <p:cNvSpPr/>
            <p:nvPr/>
          </p:nvSpPr>
          <p:spPr>
            <a:xfrm rot="5400000">
              <a:off x="693737" y="1951495"/>
              <a:ext cx="936171" cy="843190"/>
            </a:xfrm>
            <a:custGeom>
              <a:avLst/>
              <a:gdLst/>
              <a:ahLst/>
              <a:cxnLst/>
              <a:rect l="l" t="t" r="r" b="b"/>
              <a:pathLst>
                <a:path w="1527620" h="4114800">
                  <a:moveTo>
                    <a:pt x="0" y="0"/>
                  </a:moveTo>
                  <a:lnTo>
                    <a:pt x="1527619" y="0"/>
                  </a:lnTo>
                  <a:lnTo>
                    <a:pt x="1527619" y="4114800"/>
                  </a:lnTo>
                  <a:lnTo>
                    <a:pt x="0" y="4114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12328" r="-128568" b="-546691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4">
              <a:extLst>
                <a:ext uri="{FF2B5EF4-FFF2-40B4-BE49-F238E27FC236}">
                  <a16:creationId xmlns:a16="http://schemas.microsoft.com/office/drawing/2014/main" id="{5DB734B9-CD6B-3328-8467-EECC31BA400A}"/>
                </a:ext>
              </a:extLst>
            </p:cNvPr>
            <p:cNvSpPr/>
            <p:nvPr/>
          </p:nvSpPr>
          <p:spPr>
            <a:xfrm>
              <a:off x="1039771" y="2211326"/>
              <a:ext cx="339449" cy="335206"/>
            </a:xfrm>
            <a:custGeom>
              <a:avLst/>
              <a:gdLst/>
              <a:ahLst/>
              <a:cxnLst/>
              <a:rect l="l" t="t" r="r" b="b"/>
              <a:pathLst>
                <a:path w="4166886" h="4114800">
                  <a:moveTo>
                    <a:pt x="0" y="0"/>
                  </a:moveTo>
                  <a:lnTo>
                    <a:pt x="4166886" y="0"/>
                  </a:lnTo>
                  <a:lnTo>
                    <a:pt x="4166886" y="4114800"/>
                  </a:lnTo>
                  <a:lnTo>
                    <a:pt x="0" y="4114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0F44C5D-C025-645A-77AD-D1C756AF83E1}"/>
              </a:ext>
            </a:extLst>
          </p:cNvPr>
          <p:cNvGrpSpPr/>
          <p:nvPr/>
        </p:nvGrpSpPr>
        <p:grpSpPr>
          <a:xfrm>
            <a:off x="740228" y="2706920"/>
            <a:ext cx="843190" cy="936171"/>
            <a:chOff x="740228" y="2706920"/>
            <a:chExt cx="843190" cy="936171"/>
          </a:xfrm>
        </p:grpSpPr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9C15D06B-D969-0010-DBB0-9DB55F2E981E}"/>
                </a:ext>
              </a:extLst>
            </p:cNvPr>
            <p:cNvSpPr/>
            <p:nvPr/>
          </p:nvSpPr>
          <p:spPr>
            <a:xfrm rot="5400000">
              <a:off x="693737" y="2753411"/>
              <a:ext cx="936171" cy="843190"/>
            </a:xfrm>
            <a:custGeom>
              <a:avLst/>
              <a:gdLst/>
              <a:ahLst/>
              <a:cxnLst/>
              <a:rect l="l" t="t" r="r" b="b"/>
              <a:pathLst>
                <a:path w="1527620" h="4114800">
                  <a:moveTo>
                    <a:pt x="0" y="0"/>
                  </a:moveTo>
                  <a:lnTo>
                    <a:pt x="1527619" y="0"/>
                  </a:lnTo>
                  <a:lnTo>
                    <a:pt x="1527619" y="4114800"/>
                  </a:lnTo>
                  <a:lnTo>
                    <a:pt x="0" y="4114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12328" r="-128568" b="-546691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5">
              <a:extLst>
                <a:ext uri="{FF2B5EF4-FFF2-40B4-BE49-F238E27FC236}">
                  <a16:creationId xmlns:a16="http://schemas.microsoft.com/office/drawing/2014/main" id="{34251940-E354-9E99-B4C2-5907B354930D}"/>
                </a:ext>
              </a:extLst>
            </p:cNvPr>
            <p:cNvSpPr/>
            <p:nvPr/>
          </p:nvSpPr>
          <p:spPr>
            <a:xfrm>
              <a:off x="1030657" y="3001948"/>
              <a:ext cx="363803" cy="366091"/>
            </a:xfrm>
            <a:custGeom>
              <a:avLst/>
              <a:gdLst/>
              <a:ahLst/>
              <a:cxnLst/>
              <a:rect l="l" t="t" r="r" b="b"/>
              <a:pathLst>
                <a:path w="4089083" h="4114800">
                  <a:moveTo>
                    <a:pt x="0" y="0"/>
                  </a:moveTo>
                  <a:lnTo>
                    <a:pt x="4089082" y="0"/>
                  </a:lnTo>
                  <a:lnTo>
                    <a:pt x="4089082" y="4114800"/>
                  </a:lnTo>
                  <a:lnTo>
                    <a:pt x="0" y="4114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06599ADB-1E37-4CA0-B0CD-A90820404C41}"/>
              </a:ext>
            </a:extLst>
          </p:cNvPr>
          <p:cNvSpPr/>
          <p:nvPr/>
        </p:nvSpPr>
        <p:spPr>
          <a:xfrm>
            <a:off x="0" y="6333734"/>
            <a:ext cx="518502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latin typeface="Calibri" panose="020F0502020204030204" pitchFamily="34" charset="0"/>
                <a:cs typeface="Calibri" panose="020F0502020204030204" pitchFamily="34" charset="0"/>
              </a:rPr>
              <a:t>Source: CERT-In (India), AIIMS Delhi Reports, MGM Resorts Cyber Incident Report (2023)</a:t>
            </a:r>
          </a:p>
        </p:txBody>
      </p:sp>
    </p:spTree>
    <p:extLst>
      <p:ext uri="{BB962C8B-B14F-4D97-AF65-F5344CB8AC3E}">
        <p14:creationId xmlns:p14="http://schemas.microsoft.com/office/powerpoint/2010/main" val="29525842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7853894-3A56-5D0E-024A-F2247ECFFC74}"/>
              </a:ext>
            </a:extLst>
          </p:cNvPr>
          <p:cNvSpPr txBox="1">
            <a:spLocks/>
          </p:cNvSpPr>
          <p:nvPr/>
        </p:nvSpPr>
        <p:spPr>
          <a:xfrm>
            <a:off x="446315" y="582388"/>
            <a:ext cx="5660571" cy="4616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000" b="1">
                <a:solidFill>
                  <a:srgbClr val="A20000"/>
                </a:solidFill>
                <a:latin typeface="Vodafone Rg" panose="020B0606080202020204" pitchFamily="34" charset="0"/>
              </a:rPr>
              <a:t>Need of Project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76A4B4C-0588-4C5D-9461-CDD5DE42FEAA}"/>
              </a:ext>
            </a:extLst>
          </p:cNvPr>
          <p:cNvSpPr/>
          <p:nvPr/>
        </p:nvSpPr>
        <p:spPr>
          <a:xfrm>
            <a:off x="446315" y="1593197"/>
            <a:ext cx="11297047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Traditional cybersecurity training is static, theoretical, and does not simulate real attack scenarios</a:t>
            </a:r>
          </a:p>
          <a:p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Government and enterprise employees require practical, behavior-based training to recognize phishing threats</a:t>
            </a:r>
          </a:p>
          <a:p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Organizations lack measurable indicators to assess employee cybersecurity awareness and risk levels</a:t>
            </a:r>
          </a:p>
          <a:p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There is a need for real-time threat intelligence and domain analysis to understand evolving cyber threats</a:t>
            </a:r>
          </a:p>
          <a:p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A scalable, interactive platform is required to improve awareness, reduce human risk, and strengthen organizational security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>
          <a:extLst>
            <a:ext uri="{FF2B5EF4-FFF2-40B4-BE49-F238E27FC236}">
              <a16:creationId xmlns:a16="http://schemas.microsoft.com/office/drawing/2014/main" id="{54DAA0B5-D49D-D971-A0D4-0A4C28AE5E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883974E-C694-F06D-D690-8C30026F7356}"/>
              </a:ext>
            </a:extLst>
          </p:cNvPr>
          <p:cNvSpPr txBox="1">
            <a:spLocks/>
          </p:cNvSpPr>
          <p:nvPr/>
        </p:nvSpPr>
        <p:spPr>
          <a:xfrm>
            <a:off x="446315" y="582388"/>
            <a:ext cx="5660571" cy="4616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000" b="1">
                <a:solidFill>
                  <a:srgbClr val="A20000"/>
                </a:solidFill>
                <a:latin typeface="Vodafone Rg" panose="020B0606080202020204" pitchFamily="34" charset="0"/>
              </a:rPr>
              <a:t>Proposed Solution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DC87E2C-7269-4EB3-BFF2-0BB44FBF8AD6}"/>
              </a:ext>
            </a:extLst>
          </p:cNvPr>
          <p:cNvSpPr/>
          <p:nvPr/>
        </p:nvSpPr>
        <p:spPr>
          <a:xfrm>
            <a:off x="446315" y="1455614"/>
            <a:ext cx="1113266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Developed a Unified Cybersecurity Simulation and Threat Intelligence Platform</a:t>
            </a:r>
          </a:p>
          <a:p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Provides realistic phishing simulations to train users in identifying cyber threats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Delivers guided security analysis with AI-driven explanations to improve awareness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Integrates real-time threat intelligence and SWHI module for malicious domain investigation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Generates Cyber Health Scores and dashboards to measure awareness and risk level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Generates Cyber Health Scores, dashboards, and engagement mechanisms to measure awareness, human risk, and encourage continuous participation</a:t>
            </a:r>
          </a:p>
        </p:txBody>
      </p:sp>
    </p:spTree>
    <p:extLst>
      <p:ext uri="{BB962C8B-B14F-4D97-AF65-F5344CB8AC3E}">
        <p14:creationId xmlns:p14="http://schemas.microsoft.com/office/powerpoint/2010/main" val="38209841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8CDC953-2B84-68FE-7DE5-8D086B35CDF6}"/>
              </a:ext>
            </a:extLst>
          </p:cNvPr>
          <p:cNvSpPr txBox="1">
            <a:spLocks/>
          </p:cNvSpPr>
          <p:nvPr/>
        </p:nvSpPr>
        <p:spPr>
          <a:xfrm>
            <a:off x="446315" y="582388"/>
            <a:ext cx="5660571" cy="4616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000" b="1">
                <a:solidFill>
                  <a:srgbClr val="A20000"/>
                </a:solidFill>
                <a:latin typeface="Vodafone Rg" panose="020B0606080202020204" pitchFamily="34" charset="0"/>
              </a:rPr>
              <a:t>Solution Overview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FBE9040-BF05-43F6-86C3-2BEA8F7EFE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1883" y="380144"/>
            <a:ext cx="6500117" cy="625696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068B978-3619-463D-96B0-42E5F1ADCADC}"/>
              </a:ext>
            </a:extLst>
          </p:cNvPr>
          <p:cNvSpPr/>
          <p:nvPr/>
        </p:nvSpPr>
        <p:spPr>
          <a:xfrm>
            <a:off x="446315" y="1166842"/>
            <a:ext cx="5062591" cy="4278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End-to-End Cybersecurity Awareness Workflow</a:t>
            </a:r>
          </a:p>
          <a:p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Users interact with </a:t>
            </a:r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realistic phishing simulations and quizzes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User behavior 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is continuously monitored</a:t>
            </a:r>
          </a:p>
          <a:p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Check Security Analysis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 explains phishing red flags in real time</a:t>
            </a:r>
          </a:p>
          <a:p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AI Awareness Coach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 provides guided security tips</a:t>
            </a:r>
          </a:p>
          <a:p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Cyber Health Score &amp; Dashboard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 measure awareness and risk</a:t>
            </a:r>
          </a:p>
          <a:p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Threat Intelligence &amp; SWHI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 extend learning with real-world context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>
          <a:extLst>
            <a:ext uri="{FF2B5EF4-FFF2-40B4-BE49-F238E27FC236}">
              <a16:creationId xmlns:a16="http://schemas.microsoft.com/office/drawing/2014/main" id="{7C2A09DE-0AE2-AA94-B2C1-84FDBDB9DC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47FCB28-836D-8BB8-8DF2-FE477873FAEB}"/>
              </a:ext>
            </a:extLst>
          </p:cNvPr>
          <p:cNvSpPr txBox="1">
            <a:spLocks/>
          </p:cNvSpPr>
          <p:nvPr/>
        </p:nvSpPr>
        <p:spPr>
          <a:xfrm>
            <a:off x="454941" y="531164"/>
            <a:ext cx="8011885" cy="4616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000" b="1">
                <a:solidFill>
                  <a:srgbClr val="A20000"/>
                </a:solidFill>
                <a:latin typeface="Vodafone Rg" panose="020B0606080202020204" pitchFamily="34" charset="0"/>
              </a:rPr>
              <a:t>Technology used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22C25C5-C33F-458D-8390-36CA5ECC5B34}"/>
              </a:ext>
            </a:extLst>
          </p:cNvPr>
          <p:cNvSpPr/>
          <p:nvPr/>
        </p:nvSpPr>
        <p:spPr>
          <a:xfrm>
            <a:off x="454941" y="1590778"/>
            <a:ext cx="6096000" cy="2554545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Frontend: React.js, HTML, CSS, JavaScript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Backend: Python Flask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Database: SQLite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Threat Intelligence: </a:t>
            </a:r>
            <a:r>
              <a:rPr lang="en-US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VirusTotal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, Shodan, </a:t>
            </a:r>
            <a:r>
              <a:rPr lang="en-US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SecurityTrails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 APIs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Security &amp; Integration: JWT Authentication, REST APIs, SWHI Module</a:t>
            </a:r>
          </a:p>
        </p:txBody>
      </p:sp>
    </p:spTree>
    <p:extLst>
      <p:ext uri="{BB962C8B-B14F-4D97-AF65-F5344CB8AC3E}">
        <p14:creationId xmlns:p14="http://schemas.microsoft.com/office/powerpoint/2010/main" val="37644058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>
          <a:extLst>
            <a:ext uri="{FF2B5EF4-FFF2-40B4-BE49-F238E27FC236}">
              <a16:creationId xmlns:a16="http://schemas.microsoft.com/office/drawing/2014/main" id="{CDF2A78E-5A0E-6814-8AF4-0AE54B0366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5">
            <a:extLst>
              <a:ext uri="{FF2B5EF4-FFF2-40B4-BE49-F238E27FC236}">
                <a16:creationId xmlns:a16="http://schemas.microsoft.com/office/drawing/2014/main" id="{69E3EADC-1EAD-7419-145C-20998925206E}"/>
              </a:ext>
            </a:extLst>
          </p:cNvPr>
          <p:cNvSpPr/>
          <p:nvPr/>
        </p:nvSpPr>
        <p:spPr>
          <a:xfrm>
            <a:off x="2264331" y="6784578"/>
            <a:ext cx="2140744" cy="224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937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 sz="16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9" name="Google Shape;149;p5">
            <a:extLst>
              <a:ext uri="{FF2B5EF4-FFF2-40B4-BE49-F238E27FC236}">
                <a16:creationId xmlns:a16="http://schemas.microsoft.com/office/drawing/2014/main" id="{04E5872A-C331-C8F3-5D71-8E953BAAFE03}"/>
              </a:ext>
            </a:extLst>
          </p:cNvPr>
          <p:cNvSpPr/>
          <p:nvPr/>
        </p:nvSpPr>
        <p:spPr>
          <a:xfrm>
            <a:off x="1782604" y="7100213"/>
            <a:ext cx="3104198" cy="7318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 sz="16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0" name="Google Shape;150;p5">
            <a:extLst>
              <a:ext uri="{FF2B5EF4-FFF2-40B4-BE49-F238E27FC236}">
                <a16:creationId xmlns:a16="http://schemas.microsoft.com/office/drawing/2014/main" id="{76EF3801-5D99-5EFA-9AA2-AD265775E354}"/>
              </a:ext>
            </a:extLst>
          </p:cNvPr>
          <p:cNvSpPr/>
          <p:nvPr/>
        </p:nvSpPr>
        <p:spPr>
          <a:xfrm>
            <a:off x="5732383" y="6784578"/>
            <a:ext cx="1793915" cy="224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937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 sz="16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1" name="Google Shape;151;p5">
            <a:extLst>
              <a:ext uri="{FF2B5EF4-FFF2-40B4-BE49-F238E27FC236}">
                <a16:creationId xmlns:a16="http://schemas.microsoft.com/office/drawing/2014/main" id="{DAD76A8A-9F2C-9EA9-25E9-40CD0FFAA869}"/>
              </a:ext>
            </a:extLst>
          </p:cNvPr>
          <p:cNvSpPr/>
          <p:nvPr/>
        </p:nvSpPr>
        <p:spPr>
          <a:xfrm>
            <a:off x="5077301" y="7100213"/>
            <a:ext cx="3104198" cy="7318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 sz="16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2" name="Google Shape;152;p5">
            <a:extLst>
              <a:ext uri="{FF2B5EF4-FFF2-40B4-BE49-F238E27FC236}">
                <a16:creationId xmlns:a16="http://schemas.microsoft.com/office/drawing/2014/main" id="{8D9C4260-2673-337C-C898-4C22E0F8FD65}"/>
              </a:ext>
            </a:extLst>
          </p:cNvPr>
          <p:cNvSpPr/>
          <p:nvPr/>
        </p:nvSpPr>
        <p:spPr>
          <a:xfrm>
            <a:off x="9027081" y="6784578"/>
            <a:ext cx="1793915" cy="224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937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 sz="16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3" name="Google Shape;153;p5">
            <a:extLst>
              <a:ext uri="{FF2B5EF4-FFF2-40B4-BE49-F238E27FC236}">
                <a16:creationId xmlns:a16="http://schemas.microsoft.com/office/drawing/2014/main" id="{6167C3C6-3747-E373-84C3-3927C443B067}"/>
              </a:ext>
            </a:extLst>
          </p:cNvPr>
          <p:cNvSpPr/>
          <p:nvPr/>
        </p:nvSpPr>
        <p:spPr>
          <a:xfrm>
            <a:off x="8371999" y="7100213"/>
            <a:ext cx="3104198" cy="7318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 sz="16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FD1BDE3-7D7C-42E9-F4EA-59D39CB39F60}"/>
              </a:ext>
            </a:extLst>
          </p:cNvPr>
          <p:cNvSpPr txBox="1">
            <a:spLocks/>
          </p:cNvSpPr>
          <p:nvPr/>
        </p:nvSpPr>
        <p:spPr>
          <a:xfrm>
            <a:off x="446315" y="582388"/>
            <a:ext cx="8119383" cy="4616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000" b="1" dirty="0">
                <a:solidFill>
                  <a:srgbClr val="A20000"/>
                </a:solidFill>
                <a:latin typeface="Vodafone Rg" panose="020B0606080202020204" pitchFamily="34" charset="0"/>
              </a:rPr>
              <a:t>Technical flow diagram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FC7ECB8-5B27-4D02-9CFE-CB787C9CA4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4703" y="1052439"/>
            <a:ext cx="5917537" cy="5408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263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32A749-AB4F-0DC9-D988-50B0D748214A}"/>
              </a:ext>
            </a:extLst>
          </p:cNvPr>
          <p:cNvSpPr txBox="1">
            <a:spLocks/>
          </p:cNvSpPr>
          <p:nvPr/>
        </p:nvSpPr>
        <p:spPr>
          <a:xfrm>
            <a:off x="446315" y="582388"/>
            <a:ext cx="5660571" cy="4616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000" b="1">
                <a:solidFill>
                  <a:srgbClr val="A20000"/>
                </a:solidFill>
                <a:latin typeface="Vodafone Rg" panose="020B0606080202020204" pitchFamily="34" charset="0"/>
              </a:rPr>
              <a:t>Architecture Blueprint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7FD908C-194A-49D9-AA53-4BC0FBFE1B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138" y="1044053"/>
            <a:ext cx="10694303" cy="541839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Blank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Content Body Slid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Content Body Part_Internal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940</TotalTime>
  <Words>691</Words>
  <Application>Microsoft Office PowerPoint</Application>
  <PresentationFormat>Widescreen</PresentationFormat>
  <Paragraphs>133</Paragraphs>
  <Slides>23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23</vt:i4>
      </vt:variant>
    </vt:vector>
  </HeadingPairs>
  <TitlesOfParts>
    <vt:vector size="32" baseType="lpstr">
      <vt:lpstr>Aptos</vt:lpstr>
      <vt:lpstr>Arial</vt:lpstr>
      <vt:lpstr>Calibri</vt:lpstr>
      <vt:lpstr>Montserrat Ultra-Bold</vt:lpstr>
      <vt:lpstr>Times New Roman</vt:lpstr>
      <vt:lpstr>Vodafone Rg</vt:lpstr>
      <vt:lpstr>Blank</vt:lpstr>
      <vt:lpstr>Content Body Slide</vt:lpstr>
      <vt:lpstr>Content Body Part_Internal</vt:lpstr>
      <vt:lpstr>PowerPoint Presentation</vt:lpstr>
      <vt:lpstr>Unified Cybersecurity Simulation and Threat Intelligence Platform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Manda Anirudh</dc:creator>
  <cp:lastModifiedBy>LENOVO</cp:lastModifiedBy>
  <cp:revision>44</cp:revision>
  <dcterms:created xsi:type="dcterms:W3CDTF">2025-07-08T05:06:56Z</dcterms:created>
  <dcterms:modified xsi:type="dcterms:W3CDTF">2026-02-15T12:32:22Z</dcterms:modified>
</cp:coreProperties>
</file>